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8288000" cy="10287000"/>
  <p:notesSz cx="6858000" cy="9144000"/>
  <p:embeddedFontLst>
    <p:embeddedFont>
      <p:font typeface="TT Chocolates" panose="020B0604020202020204" charset="0"/>
      <p:regular r:id="rId16"/>
    </p:embeddedFont>
    <p:embeddedFont>
      <p:font typeface="Anton" panose="020B0604020202020204" charset="0"/>
      <p:regular r:id="rId17"/>
    </p:embeddedFont>
    <p:embeddedFont>
      <p:font typeface="Calibri" panose="020F0502020204030204" pitchFamily="34" charset="0"/>
      <p:regular r:id="rId18"/>
      <p:bold r:id="rId19"/>
      <p:italic r:id="rId20"/>
      <p:boldItalic r:id="rId21"/>
    </p:embeddedFont>
    <p:embeddedFont>
      <p:font typeface="Canva Sans Bold" panose="020B0604020202020204" charset="0"/>
      <p:regular r:id="rId22"/>
    </p:embeddedFont>
    <p:embeddedFont>
      <p:font typeface="Canva Sans" panose="020B0604020202020204" charset="0"/>
      <p:regular r:id="rId23"/>
    </p:embeddedFont>
    <p:embeddedFont>
      <p:font typeface="TT Chocolates Bold" panose="020B060402020202020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72" y="1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FBF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6631671"/>
            <a:ext cx="7705737" cy="699013"/>
            <a:chOff x="0" y="0"/>
            <a:chExt cx="2168051" cy="196671"/>
          </a:xfrm>
        </p:grpSpPr>
        <p:sp>
          <p:nvSpPr>
            <p:cNvPr id="3" name="Freeform 3"/>
            <p:cNvSpPr/>
            <p:nvPr/>
          </p:nvSpPr>
          <p:spPr>
            <a:xfrm>
              <a:off x="0" y="0"/>
              <a:ext cx="2168051" cy="196671"/>
            </a:xfrm>
            <a:custGeom>
              <a:avLst/>
              <a:gdLst/>
              <a:ahLst/>
              <a:cxnLst/>
              <a:rect l="l" t="t" r="r" b="b"/>
              <a:pathLst>
                <a:path w="2168051" h="196671">
                  <a:moveTo>
                    <a:pt x="0" y="0"/>
                  </a:moveTo>
                  <a:lnTo>
                    <a:pt x="2168051" y="0"/>
                  </a:lnTo>
                  <a:lnTo>
                    <a:pt x="2168051" y="196671"/>
                  </a:lnTo>
                  <a:lnTo>
                    <a:pt x="0" y="196671"/>
                  </a:lnTo>
                  <a:close/>
                </a:path>
              </a:pathLst>
            </a:custGeom>
            <a:solidFill>
              <a:srgbClr val="F8F5FF"/>
            </a:solidFill>
            <a:ln w="9525" cap="sq">
              <a:solidFill>
                <a:srgbClr val="231076"/>
              </a:solidFill>
              <a:prstDash val="solid"/>
              <a:miter/>
            </a:ln>
          </p:spPr>
        </p:sp>
        <p:sp>
          <p:nvSpPr>
            <p:cNvPr id="4" name="TextBox 4"/>
            <p:cNvSpPr txBox="1"/>
            <p:nvPr/>
          </p:nvSpPr>
          <p:spPr>
            <a:xfrm>
              <a:off x="0" y="-9525"/>
              <a:ext cx="2168051" cy="206196"/>
            </a:xfrm>
            <a:prstGeom prst="rect">
              <a:avLst/>
            </a:prstGeom>
          </p:spPr>
          <p:txBody>
            <a:bodyPr lIns="34560" tIns="34560" rIns="34560" bIns="34560" rtlCol="0" anchor="ctr"/>
            <a:lstStyle/>
            <a:p>
              <a:pPr algn="ctr">
                <a:lnSpc>
                  <a:spcPts val="1161"/>
                </a:lnSpc>
              </a:pPr>
              <a:endParaRPr/>
            </a:p>
          </p:txBody>
        </p:sp>
      </p:grpSp>
      <p:grpSp>
        <p:nvGrpSpPr>
          <p:cNvPr id="5" name="Group 5"/>
          <p:cNvGrpSpPr/>
          <p:nvPr/>
        </p:nvGrpSpPr>
        <p:grpSpPr>
          <a:xfrm>
            <a:off x="-674757" y="3180390"/>
            <a:ext cx="13568120" cy="7392392"/>
            <a:chOff x="0" y="0"/>
            <a:chExt cx="25927557" cy="14126251"/>
          </a:xfrm>
        </p:grpSpPr>
        <p:sp>
          <p:nvSpPr>
            <p:cNvPr id="6" name="Freeform 6"/>
            <p:cNvSpPr/>
            <p:nvPr/>
          </p:nvSpPr>
          <p:spPr>
            <a:xfrm>
              <a:off x="0" y="0"/>
              <a:ext cx="25927557" cy="14126251"/>
            </a:xfrm>
            <a:custGeom>
              <a:avLst/>
              <a:gdLst/>
              <a:ahLst/>
              <a:cxnLst/>
              <a:rect l="l" t="t" r="r" b="b"/>
              <a:pathLst>
                <a:path w="25927557" h="14126251">
                  <a:moveTo>
                    <a:pt x="24559447" y="0"/>
                  </a:moveTo>
                  <a:lnTo>
                    <a:pt x="2301755" y="0"/>
                  </a:lnTo>
                  <a:cubicBezTo>
                    <a:pt x="1545596" y="0"/>
                    <a:pt x="933643" y="592322"/>
                    <a:pt x="933643" y="1324224"/>
                  </a:cubicBezTo>
                  <a:lnTo>
                    <a:pt x="933643" y="1963073"/>
                  </a:lnTo>
                  <a:lnTo>
                    <a:pt x="0" y="2408656"/>
                  </a:lnTo>
                  <a:lnTo>
                    <a:pt x="931795" y="2852451"/>
                  </a:lnTo>
                  <a:lnTo>
                    <a:pt x="931795" y="12802027"/>
                  </a:lnTo>
                  <a:cubicBezTo>
                    <a:pt x="931795" y="13533929"/>
                    <a:pt x="1543747" y="14126251"/>
                    <a:pt x="2299906" y="14126251"/>
                  </a:cubicBezTo>
                  <a:lnTo>
                    <a:pt x="24557599" y="14126251"/>
                  </a:lnTo>
                  <a:cubicBezTo>
                    <a:pt x="25313757" y="14126251"/>
                    <a:pt x="25925709" y="13533929"/>
                    <a:pt x="25925709" y="12802027"/>
                  </a:cubicBezTo>
                  <a:lnTo>
                    <a:pt x="25925709" y="1324224"/>
                  </a:lnTo>
                  <a:cubicBezTo>
                    <a:pt x="25927557" y="592322"/>
                    <a:pt x="25313756" y="0"/>
                    <a:pt x="24559447" y="0"/>
                  </a:cubicBezTo>
                  <a:close/>
                </a:path>
              </a:pathLst>
            </a:custGeom>
            <a:blipFill>
              <a:blip r:embed="rId2"/>
              <a:stretch>
                <a:fillRect t="-1388" b="-1388"/>
              </a:stretch>
            </a:blipFill>
          </p:spPr>
        </p:sp>
      </p:grpSp>
      <p:grpSp>
        <p:nvGrpSpPr>
          <p:cNvPr id="7" name="Group 7"/>
          <p:cNvGrpSpPr/>
          <p:nvPr/>
        </p:nvGrpSpPr>
        <p:grpSpPr>
          <a:xfrm>
            <a:off x="11131069" y="3370909"/>
            <a:ext cx="6995160" cy="6612539"/>
            <a:chOff x="0" y="0"/>
            <a:chExt cx="812800" cy="768341"/>
          </a:xfrm>
        </p:grpSpPr>
        <p:sp>
          <p:nvSpPr>
            <p:cNvPr id="8" name="Freeform 8"/>
            <p:cNvSpPr/>
            <p:nvPr/>
          </p:nvSpPr>
          <p:spPr>
            <a:xfrm>
              <a:off x="0" y="0"/>
              <a:ext cx="812800" cy="768341"/>
            </a:xfrm>
            <a:custGeom>
              <a:avLst/>
              <a:gdLst/>
              <a:ahLst/>
              <a:cxnLst/>
              <a:rect l="l" t="t" r="r" b="b"/>
              <a:pathLst>
                <a:path w="812800" h="768341">
                  <a:moveTo>
                    <a:pt x="609600" y="0"/>
                  </a:moveTo>
                  <a:lnTo>
                    <a:pt x="0" y="0"/>
                  </a:lnTo>
                  <a:lnTo>
                    <a:pt x="203200" y="768341"/>
                  </a:lnTo>
                  <a:lnTo>
                    <a:pt x="812800" y="768341"/>
                  </a:lnTo>
                  <a:lnTo>
                    <a:pt x="609600" y="0"/>
                  </a:lnTo>
                  <a:close/>
                </a:path>
              </a:pathLst>
            </a:custGeom>
            <a:blipFill>
              <a:blip r:embed="rId3"/>
              <a:stretch>
                <a:fillRect l="-13101" r="-13101"/>
              </a:stretch>
            </a:blipFill>
          </p:spPr>
        </p:sp>
      </p:grpSp>
      <p:grpSp>
        <p:nvGrpSpPr>
          <p:cNvPr id="9" name="Group 9"/>
          <p:cNvGrpSpPr/>
          <p:nvPr/>
        </p:nvGrpSpPr>
        <p:grpSpPr>
          <a:xfrm rot="-10800000">
            <a:off x="14628649" y="2205133"/>
            <a:ext cx="3497580" cy="8041817"/>
            <a:chOff x="0" y="0"/>
            <a:chExt cx="3227978" cy="7421935"/>
          </a:xfrm>
        </p:grpSpPr>
        <p:sp>
          <p:nvSpPr>
            <p:cNvPr id="10" name="Freeform 10"/>
            <p:cNvSpPr/>
            <p:nvPr/>
          </p:nvSpPr>
          <p:spPr>
            <a:xfrm>
              <a:off x="0" y="0"/>
              <a:ext cx="3227978" cy="7421935"/>
            </a:xfrm>
            <a:custGeom>
              <a:avLst/>
              <a:gdLst/>
              <a:ahLst/>
              <a:cxnLst/>
              <a:rect l="l" t="t" r="r" b="b"/>
              <a:pathLst>
                <a:path w="3227978" h="7421935">
                  <a:moveTo>
                    <a:pt x="3227978" y="0"/>
                  </a:moveTo>
                  <a:lnTo>
                    <a:pt x="2011902" y="7020682"/>
                  </a:lnTo>
                  <a:cubicBezTo>
                    <a:pt x="1971134" y="7268429"/>
                    <a:pt x="1894166" y="7421903"/>
                    <a:pt x="1810672" y="7421935"/>
                  </a:cubicBezTo>
                  <a:lnTo>
                    <a:pt x="0" y="7421935"/>
                  </a:lnTo>
                  <a:lnTo>
                    <a:pt x="0" y="0"/>
                  </a:lnTo>
                  <a:close/>
                </a:path>
              </a:pathLst>
            </a:custGeom>
            <a:blipFill>
              <a:blip r:embed="rId3"/>
              <a:stretch>
                <a:fillRect l="-103480" r="-103480"/>
              </a:stretch>
            </a:blipFill>
          </p:spPr>
        </p:sp>
      </p:grpSp>
      <p:sp>
        <p:nvSpPr>
          <p:cNvPr id="11" name="Freeform 11"/>
          <p:cNvSpPr/>
          <p:nvPr/>
        </p:nvSpPr>
        <p:spPr>
          <a:xfrm>
            <a:off x="242096" y="27413"/>
            <a:ext cx="1102945" cy="1102945"/>
          </a:xfrm>
          <a:custGeom>
            <a:avLst/>
            <a:gdLst/>
            <a:ahLst/>
            <a:cxnLst/>
            <a:rect l="l" t="t" r="r" b="b"/>
            <a:pathLst>
              <a:path w="1102945" h="1102945">
                <a:moveTo>
                  <a:pt x="0" y="0"/>
                </a:moveTo>
                <a:lnTo>
                  <a:pt x="1102946" y="0"/>
                </a:lnTo>
                <a:lnTo>
                  <a:pt x="1102946" y="1102946"/>
                </a:lnTo>
                <a:lnTo>
                  <a:pt x="0" y="110294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2" name="TextBox 12"/>
          <p:cNvSpPr txBox="1"/>
          <p:nvPr/>
        </p:nvSpPr>
        <p:spPr>
          <a:xfrm>
            <a:off x="3075681" y="1363227"/>
            <a:ext cx="12136639" cy="1817163"/>
          </a:xfrm>
          <a:prstGeom prst="rect">
            <a:avLst/>
          </a:prstGeom>
        </p:spPr>
        <p:txBody>
          <a:bodyPr lIns="0" tIns="0" rIns="0" bIns="0" rtlCol="0" anchor="t">
            <a:spAutoFit/>
          </a:bodyPr>
          <a:lstStyle/>
          <a:p>
            <a:pPr algn="l">
              <a:lnSpc>
                <a:spcPts val="7041"/>
              </a:lnSpc>
            </a:pPr>
            <a:r>
              <a:rPr lang="en-US" sz="7041" dirty="0">
                <a:solidFill>
                  <a:srgbClr val="004AAD"/>
                </a:solidFill>
                <a:latin typeface="TT Chocolates Bold"/>
              </a:rPr>
              <a:t>MEDSECURE HEALTH </a:t>
            </a:r>
          </a:p>
          <a:p>
            <a:pPr marL="0" lvl="0" indent="0" algn="l">
              <a:lnSpc>
                <a:spcPts val="7041"/>
              </a:lnSpc>
            </a:pPr>
            <a:r>
              <a:rPr lang="en-US" sz="7041" dirty="0">
                <a:solidFill>
                  <a:srgbClr val="004AAD"/>
                </a:solidFill>
                <a:latin typeface="TT Chocolates Bold"/>
              </a:rPr>
              <a:t>SYSTEM PROJECT</a:t>
            </a:r>
          </a:p>
        </p:txBody>
      </p:sp>
      <p:sp>
        <p:nvSpPr>
          <p:cNvPr id="13" name="TextBox 13"/>
          <p:cNvSpPr txBox="1"/>
          <p:nvPr/>
        </p:nvSpPr>
        <p:spPr>
          <a:xfrm>
            <a:off x="1589104" y="443720"/>
            <a:ext cx="5817180" cy="571564"/>
          </a:xfrm>
          <a:prstGeom prst="rect">
            <a:avLst/>
          </a:prstGeom>
        </p:spPr>
        <p:txBody>
          <a:bodyPr lIns="0" tIns="0" rIns="0" bIns="0" rtlCol="0" anchor="t">
            <a:spAutoFit/>
          </a:bodyPr>
          <a:lstStyle/>
          <a:p>
            <a:pPr marL="0" lvl="0" indent="0" algn="l">
              <a:lnSpc>
                <a:spcPts val="4454"/>
              </a:lnSpc>
            </a:pPr>
            <a:r>
              <a:rPr lang="en-US" sz="3775" dirty="0">
                <a:solidFill>
                  <a:srgbClr val="004AAD"/>
                </a:solidFill>
                <a:latin typeface="TT Chocolates Bold"/>
              </a:rPr>
              <a:t>CYBERGUARD SOLUTIONS</a:t>
            </a: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916" t="-78231" r="-2620" b="-46389"/>
            </a:stretch>
          </a:blipFill>
        </p:spPr>
      </p:sp>
      <p:grpSp>
        <p:nvGrpSpPr>
          <p:cNvPr id="3" name="Group 3"/>
          <p:cNvGrpSpPr/>
          <p:nvPr/>
        </p:nvGrpSpPr>
        <p:grpSpPr>
          <a:xfrm>
            <a:off x="-1378915" y="1359151"/>
            <a:ext cx="21045830" cy="2036149"/>
            <a:chOff x="0" y="0"/>
            <a:chExt cx="5542935" cy="536270"/>
          </a:xfrm>
        </p:grpSpPr>
        <p:sp>
          <p:nvSpPr>
            <p:cNvPr id="4" name="Freeform 4"/>
            <p:cNvSpPr/>
            <p:nvPr/>
          </p:nvSpPr>
          <p:spPr>
            <a:xfrm>
              <a:off x="0" y="0"/>
              <a:ext cx="5542935" cy="536270"/>
            </a:xfrm>
            <a:custGeom>
              <a:avLst/>
              <a:gdLst/>
              <a:ahLst/>
              <a:cxnLst/>
              <a:rect l="l" t="t" r="r" b="b"/>
              <a:pathLst>
                <a:path w="5542935" h="536270">
                  <a:moveTo>
                    <a:pt x="0" y="0"/>
                  </a:moveTo>
                  <a:lnTo>
                    <a:pt x="5542935" y="0"/>
                  </a:lnTo>
                  <a:lnTo>
                    <a:pt x="5542935" y="536270"/>
                  </a:lnTo>
                  <a:lnTo>
                    <a:pt x="0" y="536270"/>
                  </a:lnTo>
                  <a:close/>
                </a:path>
              </a:pathLst>
            </a:custGeom>
            <a:solidFill>
              <a:srgbClr val="231076"/>
            </a:solidFill>
          </p:spPr>
        </p:sp>
        <p:sp>
          <p:nvSpPr>
            <p:cNvPr id="5" name="TextBox 5"/>
            <p:cNvSpPr txBox="1"/>
            <p:nvPr/>
          </p:nvSpPr>
          <p:spPr>
            <a:xfrm>
              <a:off x="0" y="-38100"/>
              <a:ext cx="5542935" cy="574370"/>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242806" y="234370"/>
            <a:ext cx="1102945" cy="1102945"/>
          </a:xfrm>
          <a:custGeom>
            <a:avLst/>
            <a:gdLst/>
            <a:ahLst/>
            <a:cxnLst/>
            <a:rect l="l" t="t" r="r" b="b"/>
            <a:pathLst>
              <a:path w="1102945" h="1102945">
                <a:moveTo>
                  <a:pt x="0" y="0"/>
                </a:moveTo>
                <a:lnTo>
                  <a:pt x="1102945" y="0"/>
                </a:lnTo>
                <a:lnTo>
                  <a:pt x="1102945" y="1102946"/>
                </a:lnTo>
                <a:lnTo>
                  <a:pt x="0" y="110294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7" name="Group 7"/>
          <p:cNvGrpSpPr/>
          <p:nvPr/>
        </p:nvGrpSpPr>
        <p:grpSpPr>
          <a:xfrm>
            <a:off x="454471" y="5823015"/>
            <a:ext cx="14240914" cy="3086100"/>
            <a:chOff x="0" y="0"/>
            <a:chExt cx="3750693" cy="812800"/>
          </a:xfrm>
        </p:grpSpPr>
        <p:sp>
          <p:nvSpPr>
            <p:cNvPr id="8" name="Freeform 8"/>
            <p:cNvSpPr/>
            <p:nvPr/>
          </p:nvSpPr>
          <p:spPr>
            <a:xfrm>
              <a:off x="0" y="0"/>
              <a:ext cx="3750694" cy="812800"/>
            </a:xfrm>
            <a:custGeom>
              <a:avLst/>
              <a:gdLst/>
              <a:ahLst/>
              <a:cxnLst/>
              <a:rect l="l" t="t" r="r" b="b"/>
              <a:pathLst>
                <a:path w="3750694" h="812800">
                  <a:moveTo>
                    <a:pt x="27726" y="0"/>
                  </a:moveTo>
                  <a:lnTo>
                    <a:pt x="3722968" y="0"/>
                  </a:lnTo>
                  <a:cubicBezTo>
                    <a:pt x="3730321" y="0"/>
                    <a:pt x="3737373" y="2921"/>
                    <a:pt x="3742573" y="8121"/>
                  </a:cubicBezTo>
                  <a:cubicBezTo>
                    <a:pt x="3747772" y="13320"/>
                    <a:pt x="3750694" y="20372"/>
                    <a:pt x="3750694" y="27726"/>
                  </a:cubicBezTo>
                  <a:lnTo>
                    <a:pt x="3750694" y="785074"/>
                  </a:lnTo>
                  <a:cubicBezTo>
                    <a:pt x="3750694" y="800387"/>
                    <a:pt x="3738280" y="812800"/>
                    <a:pt x="3722968" y="812800"/>
                  </a:cubicBezTo>
                  <a:lnTo>
                    <a:pt x="27726" y="812800"/>
                  </a:lnTo>
                  <a:cubicBezTo>
                    <a:pt x="20372" y="812800"/>
                    <a:pt x="13320" y="809879"/>
                    <a:pt x="8121" y="804679"/>
                  </a:cubicBezTo>
                  <a:cubicBezTo>
                    <a:pt x="2921" y="799480"/>
                    <a:pt x="0" y="792428"/>
                    <a:pt x="0" y="785074"/>
                  </a:cubicBezTo>
                  <a:lnTo>
                    <a:pt x="0" y="27726"/>
                  </a:lnTo>
                  <a:cubicBezTo>
                    <a:pt x="0" y="20372"/>
                    <a:pt x="2921" y="13320"/>
                    <a:pt x="8121" y="8121"/>
                  </a:cubicBezTo>
                  <a:cubicBezTo>
                    <a:pt x="13320" y="2921"/>
                    <a:pt x="20372" y="0"/>
                    <a:pt x="27726" y="0"/>
                  </a:cubicBezTo>
                  <a:close/>
                </a:path>
              </a:pathLst>
            </a:custGeom>
            <a:solidFill>
              <a:srgbClr val="B8AAD8"/>
            </a:solidFill>
          </p:spPr>
        </p:sp>
        <p:sp>
          <p:nvSpPr>
            <p:cNvPr id="9" name="TextBox 9"/>
            <p:cNvSpPr txBox="1"/>
            <p:nvPr/>
          </p:nvSpPr>
          <p:spPr>
            <a:xfrm>
              <a:off x="0" y="-76200"/>
              <a:ext cx="3750693" cy="889000"/>
            </a:xfrm>
            <a:prstGeom prst="rect">
              <a:avLst/>
            </a:prstGeom>
          </p:spPr>
          <p:txBody>
            <a:bodyPr lIns="50800" tIns="50800" rIns="50800" bIns="50800" rtlCol="0" anchor="ctr"/>
            <a:lstStyle/>
            <a:p>
              <a:pPr algn="ctr">
                <a:lnSpc>
                  <a:spcPts val="5459"/>
                </a:lnSpc>
              </a:pPr>
              <a:r>
                <a:rPr lang="en-US" sz="3899" dirty="0">
                  <a:solidFill>
                    <a:srgbClr val="000000"/>
                  </a:solidFill>
                  <a:latin typeface="Canva Sans"/>
                </a:rPr>
                <a:t>After the change is implemented, a review is conducted to verify that it has achieved its objectives without adverse effects. Feedback is gathered to improve future change management processes.</a:t>
              </a:r>
            </a:p>
          </p:txBody>
        </p:sp>
      </p:grpSp>
      <p:sp>
        <p:nvSpPr>
          <p:cNvPr id="10" name="TextBox 10"/>
          <p:cNvSpPr txBox="1"/>
          <p:nvPr/>
        </p:nvSpPr>
        <p:spPr>
          <a:xfrm>
            <a:off x="1345751" y="4775725"/>
            <a:ext cx="8900180" cy="895752"/>
          </a:xfrm>
          <a:prstGeom prst="rect">
            <a:avLst/>
          </a:prstGeom>
        </p:spPr>
        <p:txBody>
          <a:bodyPr lIns="0" tIns="0" rIns="0" bIns="0" rtlCol="0" anchor="t">
            <a:spAutoFit/>
          </a:bodyPr>
          <a:lstStyle/>
          <a:p>
            <a:pPr algn="l">
              <a:lnSpc>
                <a:spcPts val="7327"/>
              </a:lnSpc>
            </a:pPr>
            <a:r>
              <a:rPr lang="en-US" sz="5234" dirty="0">
                <a:solidFill>
                  <a:srgbClr val="000000"/>
                </a:solidFill>
                <a:latin typeface="TT Chocolates Bold"/>
              </a:rPr>
              <a:t>Post-Implementation Review:</a:t>
            </a:r>
          </a:p>
        </p:txBody>
      </p:sp>
      <p:sp>
        <p:nvSpPr>
          <p:cNvPr id="11" name="TextBox 11"/>
          <p:cNvSpPr txBox="1"/>
          <p:nvPr/>
        </p:nvSpPr>
        <p:spPr>
          <a:xfrm>
            <a:off x="1040887" y="1659675"/>
            <a:ext cx="16218413" cy="1651635"/>
          </a:xfrm>
          <a:prstGeom prst="rect">
            <a:avLst/>
          </a:prstGeom>
        </p:spPr>
        <p:txBody>
          <a:bodyPr lIns="0" tIns="0" rIns="0" bIns="0" rtlCol="0" anchor="t">
            <a:spAutoFit/>
          </a:bodyPr>
          <a:lstStyle/>
          <a:p>
            <a:pPr algn="ctr">
              <a:lnSpc>
                <a:spcPts val="13439"/>
              </a:lnSpc>
            </a:pPr>
            <a:r>
              <a:rPr lang="en-US" sz="9600">
                <a:solidFill>
                  <a:srgbClr val="004AAD"/>
                </a:solidFill>
                <a:latin typeface="TT Chocolates Bold"/>
              </a:rPr>
              <a:t>Proposed Process:</a:t>
            </a:r>
          </a:p>
        </p:txBody>
      </p:sp>
      <p:sp>
        <p:nvSpPr>
          <p:cNvPr id="12" name="TextBox 12"/>
          <p:cNvSpPr txBox="1"/>
          <p:nvPr/>
        </p:nvSpPr>
        <p:spPr>
          <a:xfrm>
            <a:off x="1589104" y="443720"/>
            <a:ext cx="5817180" cy="571564"/>
          </a:xfrm>
          <a:prstGeom prst="rect">
            <a:avLst/>
          </a:prstGeom>
        </p:spPr>
        <p:txBody>
          <a:bodyPr lIns="0" tIns="0" rIns="0" bIns="0" rtlCol="0" anchor="t">
            <a:spAutoFit/>
          </a:bodyPr>
          <a:lstStyle/>
          <a:p>
            <a:pPr marL="0" lvl="0" indent="0" algn="l">
              <a:lnSpc>
                <a:spcPts val="4454"/>
              </a:lnSpc>
            </a:pPr>
            <a:r>
              <a:rPr lang="en-US" sz="3775">
                <a:solidFill>
                  <a:srgbClr val="004AAD"/>
                </a:solidFill>
                <a:latin typeface="TT Chocolates Bold"/>
              </a:rPr>
              <a:t>CYBERGUARD SOLUTIONS</a:t>
            </a:r>
          </a:p>
        </p:txBody>
      </p:sp>
      <p:sp>
        <p:nvSpPr>
          <p:cNvPr id="13" name="TextBox 13"/>
          <p:cNvSpPr txBox="1"/>
          <p:nvPr/>
        </p:nvSpPr>
        <p:spPr>
          <a:xfrm>
            <a:off x="454471" y="4405111"/>
            <a:ext cx="679615" cy="1398854"/>
          </a:xfrm>
          <a:prstGeom prst="rect">
            <a:avLst/>
          </a:prstGeom>
        </p:spPr>
        <p:txBody>
          <a:bodyPr lIns="0" tIns="0" rIns="0" bIns="0" rtlCol="0" anchor="t">
            <a:spAutoFit/>
          </a:bodyPr>
          <a:lstStyle/>
          <a:p>
            <a:pPr algn="r">
              <a:lnSpc>
                <a:spcPts val="11809"/>
              </a:lnSpc>
            </a:pPr>
            <a:r>
              <a:rPr lang="en-US" sz="6946" dirty="0">
                <a:solidFill>
                  <a:srgbClr val="000000"/>
                </a:solidFill>
                <a:latin typeface="TT Chocolates Bold"/>
              </a:rPr>
              <a:t>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FBF9"/>
        </a:solidFill>
        <a:effectLst/>
      </p:bgPr>
    </p:bg>
    <p:spTree>
      <p:nvGrpSpPr>
        <p:cNvPr id="1" name=""/>
        <p:cNvGrpSpPr/>
        <p:nvPr/>
      </p:nvGrpSpPr>
      <p:grpSpPr>
        <a:xfrm>
          <a:off x="0" y="0"/>
          <a:ext cx="0" cy="0"/>
          <a:chOff x="0" y="0"/>
          <a:chExt cx="0" cy="0"/>
        </a:xfrm>
      </p:grpSpPr>
      <p:grpSp>
        <p:nvGrpSpPr>
          <p:cNvPr id="2" name="Group 2"/>
          <p:cNvGrpSpPr/>
          <p:nvPr/>
        </p:nvGrpSpPr>
        <p:grpSpPr>
          <a:xfrm>
            <a:off x="-1619430" y="1099539"/>
            <a:ext cx="21045830" cy="1489392"/>
            <a:chOff x="0" y="0"/>
            <a:chExt cx="5542935" cy="392268"/>
          </a:xfrm>
        </p:grpSpPr>
        <p:sp>
          <p:nvSpPr>
            <p:cNvPr id="3" name="Freeform 3"/>
            <p:cNvSpPr/>
            <p:nvPr/>
          </p:nvSpPr>
          <p:spPr>
            <a:xfrm>
              <a:off x="0" y="0"/>
              <a:ext cx="5542935" cy="392268"/>
            </a:xfrm>
            <a:custGeom>
              <a:avLst/>
              <a:gdLst/>
              <a:ahLst/>
              <a:cxnLst/>
              <a:rect l="l" t="t" r="r" b="b"/>
              <a:pathLst>
                <a:path w="5542935" h="392268">
                  <a:moveTo>
                    <a:pt x="0" y="0"/>
                  </a:moveTo>
                  <a:lnTo>
                    <a:pt x="5542935" y="0"/>
                  </a:lnTo>
                  <a:lnTo>
                    <a:pt x="5542935" y="392268"/>
                  </a:lnTo>
                  <a:lnTo>
                    <a:pt x="0" y="392268"/>
                  </a:lnTo>
                  <a:close/>
                </a:path>
              </a:pathLst>
            </a:custGeom>
            <a:solidFill>
              <a:srgbClr val="8574D1"/>
            </a:solidFill>
          </p:spPr>
        </p:sp>
        <p:sp>
          <p:nvSpPr>
            <p:cNvPr id="4" name="TextBox 4"/>
            <p:cNvSpPr txBox="1"/>
            <p:nvPr/>
          </p:nvSpPr>
          <p:spPr>
            <a:xfrm>
              <a:off x="0" y="-38100"/>
              <a:ext cx="5542935" cy="430368"/>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794279" y="1026836"/>
            <a:ext cx="16218413" cy="1562096"/>
          </a:xfrm>
          <a:prstGeom prst="rect">
            <a:avLst/>
          </a:prstGeom>
        </p:spPr>
        <p:txBody>
          <a:bodyPr lIns="0" tIns="0" rIns="0" bIns="0" rtlCol="0" anchor="t">
            <a:spAutoFit/>
          </a:bodyPr>
          <a:lstStyle/>
          <a:p>
            <a:pPr algn="ctr">
              <a:lnSpc>
                <a:spcPts val="12600"/>
              </a:lnSpc>
            </a:pPr>
            <a:r>
              <a:rPr lang="en-US" sz="9000" dirty="0">
                <a:solidFill>
                  <a:srgbClr val="004AAD"/>
                </a:solidFill>
                <a:latin typeface="TT Chocolates Bold"/>
              </a:rPr>
              <a:t>Cryptographic Solutions</a:t>
            </a:r>
          </a:p>
        </p:txBody>
      </p:sp>
      <p:sp>
        <p:nvSpPr>
          <p:cNvPr id="6" name="Freeform 6"/>
          <p:cNvSpPr/>
          <p:nvPr/>
        </p:nvSpPr>
        <p:spPr>
          <a:xfrm>
            <a:off x="242806" y="234370"/>
            <a:ext cx="1102945" cy="1102945"/>
          </a:xfrm>
          <a:custGeom>
            <a:avLst/>
            <a:gdLst/>
            <a:ahLst/>
            <a:cxnLst/>
            <a:rect l="l" t="t" r="r" b="b"/>
            <a:pathLst>
              <a:path w="1102945" h="1102945">
                <a:moveTo>
                  <a:pt x="0" y="0"/>
                </a:moveTo>
                <a:lnTo>
                  <a:pt x="1102945" y="0"/>
                </a:lnTo>
                <a:lnTo>
                  <a:pt x="1102945" y="1102946"/>
                </a:lnTo>
                <a:lnTo>
                  <a:pt x="0" y="110294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7" name="Group 7"/>
          <p:cNvGrpSpPr/>
          <p:nvPr/>
        </p:nvGrpSpPr>
        <p:grpSpPr>
          <a:xfrm>
            <a:off x="3102387" y="2788957"/>
            <a:ext cx="7351803" cy="2461562"/>
            <a:chOff x="0" y="0"/>
            <a:chExt cx="1122425" cy="375815"/>
          </a:xfrm>
        </p:grpSpPr>
        <p:sp>
          <p:nvSpPr>
            <p:cNvPr id="8" name="Freeform 8"/>
            <p:cNvSpPr/>
            <p:nvPr/>
          </p:nvSpPr>
          <p:spPr>
            <a:xfrm>
              <a:off x="0" y="0"/>
              <a:ext cx="1122425" cy="375815"/>
            </a:xfrm>
            <a:custGeom>
              <a:avLst/>
              <a:gdLst/>
              <a:ahLst/>
              <a:cxnLst/>
              <a:rect l="l" t="t" r="r" b="b"/>
              <a:pathLst>
                <a:path w="1122425" h="375815">
                  <a:moveTo>
                    <a:pt x="919225" y="0"/>
                  </a:moveTo>
                  <a:lnTo>
                    <a:pt x="203200" y="0"/>
                  </a:lnTo>
                  <a:lnTo>
                    <a:pt x="0" y="187908"/>
                  </a:lnTo>
                  <a:lnTo>
                    <a:pt x="203200" y="375815"/>
                  </a:lnTo>
                  <a:lnTo>
                    <a:pt x="919225" y="375815"/>
                  </a:lnTo>
                  <a:lnTo>
                    <a:pt x="1122425" y="187908"/>
                  </a:lnTo>
                  <a:lnTo>
                    <a:pt x="919225" y="0"/>
                  </a:lnTo>
                  <a:close/>
                </a:path>
              </a:pathLst>
            </a:custGeom>
            <a:solidFill>
              <a:srgbClr val="B8AAD8"/>
            </a:solidFill>
          </p:spPr>
        </p:sp>
        <p:sp>
          <p:nvSpPr>
            <p:cNvPr id="9" name="TextBox 9"/>
            <p:cNvSpPr txBox="1"/>
            <p:nvPr/>
          </p:nvSpPr>
          <p:spPr>
            <a:xfrm>
              <a:off x="152400" y="-38100"/>
              <a:ext cx="817625" cy="413915"/>
            </a:xfrm>
            <a:prstGeom prst="rect">
              <a:avLst/>
            </a:prstGeom>
          </p:spPr>
          <p:txBody>
            <a:bodyPr lIns="50800" tIns="50800" rIns="50800" bIns="50800" rtlCol="0" anchor="ctr"/>
            <a:lstStyle/>
            <a:p>
              <a:pPr algn="ctr">
                <a:lnSpc>
                  <a:spcPts val="2659"/>
                </a:lnSpc>
              </a:pPr>
              <a:r>
                <a:rPr lang="en-US" sz="1899" dirty="0">
                  <a:solidFill>
                    <a:srgbClr val="004AAD"/>
                  </a:solidFill>
                  <a:latin typeface="TT Chocolates Bold"/>
                </a:rPr>
                <a:t>AES-256</a:t>
              </a:r>
              <a:r>
                <a:rPr lang="en-US" sz="1899" dirty="0">
                  <a:solidFill>
                    <a:srgbClr val="000000"/>
                  </a:solidFill>
                  <a:latin typeface="TT Chocolates Bold"/>
                </a:rPr>
                <a:t>: Used for securing patient data at rest, such as records stored in databases or on servers. This encryption ensures that even if data is accessed without authorization, it remains unreadable without the correct decryption key, protecting sensitive information from breaches.</a:t>
              </a:r>
            </a:p>
          </p:txBody>
        </p:sp>
      </p:grpSp>
      <p:grpSp>
        <p:nvGrpSpPr>
          <p:cNvPr id="10" name="Group 10"/>
          <p:cNvGrpSpPr/>
          <p:nvPr/>
        </p:nvGrpSpPr>
        <p:grpSpPr>
          <a:xfrm>
            <a:off x="10936197" y="2788957"/>
            <a:ext cx="7351803" cy="2461562"/>
            <a:chOff x="0" y="0"/>
            <a:chExt cx="1122425" cy="375815"/>
          </a:xfrm>
        </p:grpSpPr>
        <p:sp>
          <p:nvSpPr>
            <p:cNvPr id="11" name="Freeform 11"/>
            <p:cNvSpPr/>
            <p:nvPr/>
          </p:nvSpPr>
          <p:spPr>
            <a:xfrm>
              <a:off x="0" y="0"/>
              <a:ext cx="1122425" cy="375815"/>
            </a:xfrm>
            <a:custGeom>
              <a:avLst/>
              <a:gdLst/>
              <a:ahLst/>
              <a:cxnLst/>
              <a:rect l="l" t="t" r="r" b="b"/>
              <a:pathLst>
                <a:path w="1122425" h="375815">
                  <a:moveTo>
                    <a:pt x="919225" y="0"/>
                  </a:moveTo>
                  <a:lnTo>
                    <a:pt x="203200" y="0"/>
                  </a:lnTo>
                  <a:lnTo>
                    <a:pt x="0" y="187908"/>
                  </a:lnTo>
                  <a:lnTo>
                    <a:pt x="203200" y="375815"/>
                  </a:lnTo>
                  <a:lnTo>
                    <a:pt x="919225" y="375815"/>
                  </a:lnTo>
                  <a:lnTo>
                    <a:pt x="1122425" y="187908"/>
                  </a:lnTo>
                  <a:lnTo>
                    <a:pt x="919225" y="0"/>
                  </a:lnTo>
                  <a:close/>
                </a:path>
              </a:pathLst>
            </a:custGeom>
            <a:solidFill>
              <a:srgbClr val="B8AAD8"/>
            </a:solidFill>
          </p:spPr>
        </p:sp>
        <p:sp>
          <p:nvSpPr>
            <p:cNvPr id="12" name="TextBox 12"/>
            <p:cNvSpPr txBox="1"/>
            <p:nvPr/>
          </p:nvSpPr>
          <p:spPr>
            <a:xfrm>
              <a:off x="152400" y="-38100"/>
              <a:ext cx="817625" cy="413915"/>
            </a:xfrm>
            <a:prstGeom prst="rect">
              <a:avLst/>
            </a:prstGeom>
          </p:spPr>
          <p:txBody>
            <a:bodyPr lIns="50800" tIns="50800" rIns="50800" bIns="50800" rtlCol="0" anchor="ctr"/>
            <a:lstStyle/>
            <a:p>
              <a:pPr algn="ctr">
                <a:lnSpc>
                  <a:spcPts val="2659"/>
                </a:lnSpc>
              </a:pPr>
              <a:r>
                <a:rPr lang="en-US" sz="1899" dirty="0">
                  <a:solidFill>
                    <a:srgbClr val="004AAD"/>
                  </a:solidFill>
                  <a:latin typeface="TT Chocolates Bold"/>
                </a:rPr>
                <a:t>TLS/SSL: </a:t>
              </a:r>
              <a:r>
                <a:rPr lang="en-US" sz="1899" dirty="0">
                  <a:solidFill>
                    <a:srgbClr val="000000"/>
                  </a:solidFill>
                  <a:latin typeface="TT Chocolates Bold"/>
                </a:rPr>
                <a:t>Utilized for securing data in transit, such as information exchanged between healthcare providers and patients or within </a:t>
              </a:r>
              <a:r>
                <a:rPr lang="en-US" sz="1899" dirty="0" err="1">
                  <a:solidFill>
                    <a:srgbClr val="000000"/>
                  </a:solidFill>
                  <a:latin typeface="TT Chocolates Bold"/>
                </a:rPr>
                <a:t>MedSecure’s</a:t>
              </a:r>
              <a:r>
                <a:rPr lang="en-US" sz="1899" dirty="0">
                  <a:solidFill>
                    <a:srgbClr val="000000"/>
                  </a:solidFill>
                  <a:latin typeface="TT Chocolates Bold"/>
                </a:rPr>
                <a:t> IT infrastructure. TLS/SSL encryption protects data from being intercepted and read during transmission, maintaining patient confidentiality and regulatory compliance.</a:t>
              </a:r>
            </a:p>
          </p:txBody>
        </p:sp>
      </p:grpSp>
      <p:grpSp>
        <p:nvGrpSpPr>
          <p:cNvPr id="13" name="Group 13"/>
          <p:cNvGrpSpPr/>
          <p:nvPr/>
        </p:nvGrpSpPr>
        <p:grpSpPr>
          <a:xfrm>
            <a:off x="3319435" y="5450544"/>
            <a:ext cx="8173699" cy="1983924"/>
            <a:chOff x="0" y="0"/>
            <a:chExt cx="2152744" cy="522515"/>
          </a:xfrm>
        </p:grpSpPr>
        <p:sp>
          <p:nvSpPr>
            <p:cNvPr id="14" name="Freeform 14"/>
            <p:cNvSpPr/>
            <p:nvPr/>
          </p:nvSpPr>
          <p:spPr>
            <a:xfrm>
              <a:off x="0" y="0"/>
              <a:ext cx="2152744" cy="522515"/>
            </a:xfrm>
            <a:custGeom>
              <a:avLst/>
              <a:gdLst/>
              <a:ahLst/>
              <a:cxnLst/>
              <a:rect l="l" t="t" r="r" b="b"/>
              <a:pathLst>
                <a:path w="2152744" h="522515">
                  <a:moveTo>
                    <a:pt x="1949544" y="0"/>
                  </a:moveTo>
                  <a:lnTo>
                    <a:pt x="203200" y="0"/>
                  </a:lnTo>
                  <a:lnTo>
                    <a:pt x="0" y="261257"/>
                  </a:lnTo>
                  <a:lnTo>
                    <a:pt x="203200" y="522515"/>
                  </a:lnTo>
                  <a:lnTo>
                    <a:pt x="1949544" y="522515"/>
                  </a:lnTo>
                  <a:lnTo>
                    <a:pt x="2152744" y="261257"/>
                  </a:lnTo>
                  <a:lnTo>
                    <a:pt x="1949544" y="0"/>
                  </a:lnTo>
                  <a:close/>
                </a:path>
              </a:pathLst>
            </a:custGeom>
            <a:solidFill>
              <a:srgbClr val="B8AAD8"/>
            </a:solidFill>
          </p:spPr>
        </p:sp>
        <p:sp>
          <p:nvSpPr>
            <p:cNvPr id="15" name="TextBox 15"/>
            <p:cNvSpPr txBox="1"/>
            <p:nvPr/>
          </p:nvSpPr>
          <p:spPr>
            <a:xfrm>
              <a:off x="152400" y="-38100"/>
              <a:ext cx="1847944" cy="560615"/>
            </a:xfrm>
            <a:prstGeom prst="rect">
              <a:avLst/>
            </a:prstGeom>
          </p:spPr>
          <p:txBody>
            <a:bodyPr lIns="50800" tIns="50800" rIns="50800" bIns="50800" rtlCol="0" anchor="ctr"/>
            <a:lstStyle/>
            <a:p>
              <a:pPr algn="ctr">
                <a:lnSpc>
                  <a:spcPts val="2659"/>
                </a:lnSpc>
              </a:pPr>
              <a:r>
                <a:rPr lang="en-US" sz="1899" dirty="0">
                  <a:solidFill>
                    <a:srgbClr val="004AAD"/>
                  </a:solidFill>
                  <a:latin typeface="TT Chocolates Bold"/>
                </a:rPr>
                <a:t>SHA-256:</a:t>
              </a:r>
              <a:r>
                <a:rPr lang="en-US" sz="1899" dirty="0">
                  <a:solidFill>
                    <a:srgbClr val="000000"/>
                  </a:solidFill>
                  <a:latin typeface="TT Chocolates Bold"/>
                </a:rPr>
                <a:t> Employed to ensure data integrity by verifying that patient records or medical documents have not been altered. By comparing hash values, </a:t>
              </a:r>
              <a:r>
                <a:rPr lang="en-US" sz="1899" dirty="0" err="1">
                  <a:solidFill>
                    <a:srgbClr val="000000"/>
                  </a:solidFill>
                  <a:latin typeface="TT Chocolates Bold"/>
                </a:rPr>
                <a:t>MedSecure</a:t>
              </a:r>
              <a:r>
                <a:rPr lang="en-US" sz="1899" dirty="0">
                  <a:solidFill>
                    <a:srgbClr val="000000"/>
                  </a:solidFill>
                  <a:latin typeface="TT Chocolates Bold"/>
                </a:rPr>
                <a:t> can detect any unauthorized changes to critical data, ensuring the accuracy and reliability of patient information.</a:t>
              </a:r>
            </a:p>
          </p:txBody>
        </p:sp>
      </p:grpSp>
      <p:grpSp>
        <p:nvGrpSpPr>
          <p:cNvPr id="16" name="Group 16"/>
          <p:cNvGrpSpPr/>
          <p:nvPr/>
        </p:nvGrpSpPr>
        <p:grpSpPr>
          <a:xfrm>
            <a:off x="4966556" y="8097384"/>
            <a:ext cx="9240128" cy="2189616"/>
            <a:chOff x="0" y="0"/>
            <a:chExt cx="2433614" cy="576689"/>
          </a:xfrm>
        </p:grpSpPr>
        <p:sp>
          <p:nvSpPr>
            <p:cNvPr id="17" name="Freeform 17"/>
            <p:cNvSpPr/>
            <p:nvPr/>
          </p:nvSpPr>
          <p:spPr>
            <a:xfrm>
              <a:off x="0" y="0"/>
              <a:ext cx="2433614" cy="576689"/>
            </a:xfrm>
            <a:custGeom>
              <a:avLst/>
              <a:gdLst/>
              <a:ahLst/>
              <a:cxnLst/>
              <a:rect l="l" t="t" r="r" b="b"/>
              <a:pathLst>
                <a:path w="2433614" h="576689">
                  <a:moveTo>
                    <a:pt x="2230414" y="0"/>
                  </a:moveTo>
                  <a:lnTo>
                    <a:pt x="203200" y="0"/>
                  </a:lnTo>
                  <a:lnTo>
                    <a:pt x="0" y="288345"/>
                  </a:lnTo>
                  <a:lnTo>
                    <a:pt x="203200" y="576689"/>
                  </a:lnTo>
                  <a:lnTo>
                    <a:pt x="2230414" y="576689"/>
                  </a:lnTo>
                  <a:lnTo>
                    <a:pt x="2433614" y="288345"/>
                  </a:lnTo>
                  <a:lnTo>
                    <a:pt x="2230414" y="0"/>
                  </a:lnTo>
                  <a:close/>
                </a:path>
              </a:pathLst>
            </a:custGeom>
            <a:solidFill>
              <a:srgbClr val="B8AAD8"/>
            </a:solidFill>
          </p:spPr>
        </p:sp>
        <p:sp>
          <p:nvSpPr>
            <p:cNvPr id="18" name="TextBox 18"/>
            <p:cNvSpPr txBox="1"/>
            <p:nvPr/>
          </p:nvSpPr>
          <p:spPr>
            <a:xfrm>
              <a:off x="152400" y="-38100"/>
              <a:ext cx="2128814" cy="614789"/>
            </a:xfrm>
            <a:prstGeom prst="rect">
              <a:avLst/>
            </a:prstGeom>
          </p:spPr>
          <p:txBody>
            <a:bodyPr lIns="50800" tIns="50800" rIns="50800" bIns="50800" rtlCol="0" anchor="ctr"/>
            <a:lstStyle/>
            <a:p>
              <a:pPr algn="ctr">
                <a:lnSpc>
                  <a:spcPts val="2659"/>
                </a:lnSpc>
              </a:pPr>
              <a:r>
                <a:rPr lang="en-US" sz="1899" dirty="0">
                  <a:solidFill>
                    <a:srgbClr val="004AAD"/>
                  </a:solidFill>
                  <a:latin typeface="TT Chocolates Bold"/>
                </a:rPr>
                <a:t>Authenticity and Integrity:</a:t>
              </a:r>
              <a:r>
                <a:rPr lang="en-US" sz="1899" dirty="0">
                  <a:solidFill>
                    <a:srgbClr val="000000"/>
                  </a:solidFill>
                  <a:latin typeface="TT Chocolates Bold"/>
                </a:rPr>
                <a:t> Digital signatures are used to verify the authenticity of documents and communications, such as electronic prescriptions, medical orders, and other important documents. This ensures that these documents are signed by authorized personnel and have not been tampered with, providing trust and reliability in </a:t>
              </a:r>
              <a:r>
                <a:rPr lang="en-US" sz="1899" dirty="0" err="1">
                  <a:solidFill>
                    <a:srgbClr val="000000"/>
                  </a:solidFill>
                  <a:latin typeface="TT Chocolates Bold"/>
                </a:rPr>
                <a:t>MedSecure’s</a:t>
              </a:r>
              <a:r>
                <a:rPr lang="en-US" sz="1899" dirty="0">
                  <a:solidFill>
                    <a:srgbClr val="000000"/>
                  </a:solidFill>
                  <a:latin typeface="TT Chocolates Bold"/>
                </a:rPr>
                <a:t> digital communications.</a:t>
              </a:r>
            </a:p>
          </p:txBody>
        </p:sp>
      </p:grpSp>
      <p:sp>
        <p:nvSpPr>
          <p:cNvPr id="19" name="TextBox 19"/>
          <p:cNvSpPr txBox="1"/>
          <p:nvPr/>
        </p:nvSpPr>
        <p:spPr>
          <a:xfrm>
            <a:off x="0" y="3567979"/>
            <a:ext cx="4966556" cy="688446"/>
          </a:xfrm>
          <a:prstGeom prst="rect">
            <a:avLst/>
          </a:prstGeom>
        </p:spPr>
        <p:txBody>
          <a:bodyPr lIns="0" tIns="0" rIns="0" bIns="0" rtlCol="0" anchor="t">
            <a:spAutoFit/>
          </a:bodyPr>
          <a:lstStyle/>
          <a:p>
            <a:pPr algn="l">
              <a:lnSpc>
                <a:spcPts val="5629"/>
              </a:lnSpc>
            </a:pPr>
            <a:r>
              <a:rPr lang="en-US" sz="4020" dirty="0">
                <a:solidFill>
                  <a:srgbClr val="000000"/>
                </a:solidFill>
                <a:latin typeface="TT Chocolates Bold"/>
              </a:rPr>
              <a:t>Encryption:</a:t>
            </a:r>
          </a:p>
        </p:txBody>
      </p:sp>
      <p:sp>
        <p:nvSpPr>
          <p:cNvPr id="20" name="TextBox 20"/>
          <p:cNvSpPr txBox="1"/>
          <p:nvPr/>
        </p:nvSpPr>
        <p:spPr>
          <a:xfrm>
            <a:off x="242806" y="6060183"/>
            <a:ext cx="5517510" cy="688446"/>
          </a:xfrm>
          <a:prstGeom prst="rect">
            <a:avLst/>
          </a:prstGeom>
        </p:spPr>
        <p:txBody>
          <a:bodyPr lIns="0" tIns="0" rIns="0" bIns="0" rtlCol="0" anchor="t">
            <a:spAutoFit/>
          </a:bodyPr>
          <a:lstStyle/>
          <a:p>
            <a:pPr algn="l">
              <a:lnSpc>
                <a:spcPts val="5629"/>
              </a:lnSpc>
            </a:pPr>
            <a:r>
              <a:rPr lang="en-US" sz="4020" dirty="0">
                <a:solidFill>
                  <a:srgbClr val="000000"/>
                </a:solidFill>
                <a:latin typeface="TT Chocolates Bold"/>
              </a:rPr>
              <a:t>Hashing:</a:t>
            </a:r>
          </a:p>
        </p:txBody>
      </p:sp>
      <p:sp>
        <p:nvSpPr>
          <p:cNvPr id="21" name="TextBox 21"/>
          <p:cNvSpPr txBox="1"/>
          <p:nvPr/>
        </p:nvSpPr>
        <p:spPr>
          <a:xfrm>
            <a:off x="-7486" y="8737600"/>
            <a:ext cx="5524996" cy="688446"/>
          </a:xfrm>
          <a:prstGeom prst="rect">
            <a:avLst/>
          </a:prstGeom>
        </p:spPr>
        <p:txBody>
          <a:bodyPr lIns="0" tIns="0" rIns="0" bIns="0" rtlCol="0" anchor="t">
            <a:spAutoFit/>
          </a:bodyPr>
          <a:lstStyle/>
          <a:p>
            <a:pPr algn="l">
              <a:lnSpc>
                <a:spcPts val="5629"/>
              </a:lnSpc>
            </a:pPr>
            <a:r>
              <a:rPr lang="en-US" sz="4020" dirty="0">
                <a:solidFill>
                  <a:srgbClr val="000000"/>
                </a:solidFill>
                <a:latin typeface="TT Chocolates Bold"/>
              </a:rPr>
              <a:t>Digital Signatures:</a:t>
            </a:r>
          </a:p>
        </p:txBody>
      </p:sp>
      <p:sp>
        <p:nvSpPr>
          <p:cNvPr id="22" name="TextBox 22"/>
          <p:cNvSpPr txBox="1"/>
          <p:nvPr/>
        </p:nvSpPr>
        <p:spPr>
          <a:xfrm>
            <a:off x="1589104" y="443720"/>
            <a:ext cx="5817180" cy="571564"/>
          </a:xfrm>
          <a:prstGeom prst="rect">
            <a:avLst/>
          </a:prstGeom>
        </p:spPr>
        <p:txBody>
          <a:bodyPr lIns="0" tIns="0" rIns="0" bIns="0" rtlCol="0" anchor="t">
            <a:spAutoFit/>
          </a:bodyPr>
          <a:lstStyle/>
          <a:p>
            <a:pPr marL="0" lvl="0" indent="0" algn="l">
              <a:lnSpc>
                <a:spcPts val="4454"/>
              </a:lnSpc>
            </a:pPr>
            <a:r>
              <a:rPr lang="en-US" sz="3775">
                <a:solidFill>
                  <a:srgbClr val="004AAD"/>
                </a:solidFill>
                <a:latin typeface="TT Chocolates Bold"/>
              </a:rPr>
              <a:t>CYBERGUARD SOLUTIONS</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500" fill="hold"/>
                                        <p:tgtEl>
                                          <p:spTgt spid="21"/>
                                        </p:tgtEl>
                                        <p:attrNameLst>
                                          <p:attrName>ppt_x</p:attrName>
                                        </p:attrNameLst>
                                      </p:cBhvr>
                                      <p:tavLst>
                                        <p:tav tm="0">
                                          <p:val>
                                            <p:strVal val="#ppt_x"/>
                                          </p:val>
                                        </p:tav>
                                        <p:tav tm="100000">
                                          <p:val>
                                            <p:strVal val="#ppt_x"/>
                                          </p:val>
                                        </p:tav>
                                      </p:tavLst>
                                    </p:anim>
                                    <p:anim calcmode="lin" valueType="num">
                                      <p:cBhvr additive="base">
                                        <p:cTn id="5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FBF9"/>
        </a:solidFill>
        <a:effectLst/>
      </p:bgPr>
    </p:bg>
    <p:spTree>
      <p:nvGrpSpPr>
        <p:cNvPr id="1" name=""/>
        <p:cNvGrpSpPr/>
        <p:nvPr/>
      </p:nvGrpSpPr>
      <p:grpSpPr>
        <a:xfrm>
          <a:off x="0" y="0"/>
          <a:ext cx="0" cy="0"/>
          <a:chOff x="0" y="0"/>
          <a:chExt cx="0" cy="0"/>
        </a:xfrm>
      </p:grpSpPr>
      <p:grpSp>
        <p:nvGrpSpPr>
          <p:cNvPr id="2" name="Group 2"/>
          <p:cNvGrpSpPr/>
          <p:nvPr/>
        </p:nvGrpSpPr>
        <p:grpSpPr>
          <a:xfrm>
            <a:off x="-3062497" y="1028700"/>
            <a:ext cx="11285040" cy="9705242"/>
            <a:chOff x="0" y="0"/>
            <a:chExt cx="2972192" cy="2556113"/>
          </a:xfrm>
        </p:grpSpPr>
        <p:sp>
          <p:nvSpPr>
            <p:cNvPr id="3" name="Freeform 3"/>
            <p:cNvSpPr/>
            <p:nvPr/>
          </p:nvSpPr>
          <p:spPr>
            <a:xfrm>
              <a:off x="0" y="0"/>
              <a:ext cx="2972192" cy="2556113"/>
            </a:xfrm>
            <a:custGeom>
              <a:avLst/>
              <a:gdLst/>
              <a:ahLst/>
              <a:cxnLst/>
              <a:rect l="l" t="t" r="r" b="b"/>
              <a:pathLst>
                <a:path w="2972192" h="2556113">
                  <a:moveTo>
                    <a:pt x="0" y="0"/>
                  </a:moveTo>
                  <a:lnTo>
                    <a:pt x="2972192" y="0"/>
                  </a:lnTo>
                  <a:lnTo>
                    <a:pt x="2972192" y="2556113"/>
                  </a:lnTo>
                  <a:lnTo>
                    <a:pt x="0" y="2556113"/>
                  </a:lnTo>
                  <a:close/>
                </a:path>
              </a:pathLst>
            </a:custGeom>
            <a:solidFill>
              <a:srgbClr val="231076"/>
            </a:solidFill>
          </p:spPr>
        </p:sp>
        <p:sp>
          <p:nvSpPr>
            <p:cNvPr id="4" name="TextBox 4"/>
            <p:cNvSpPr txBox="1"/>
            <p:nvPr/>
          </p:nvSpPr>
          <p:spPr>
            <a:xfrm>
              <a:off x="0" y="-38100"/>
              <a:ext cx="2972192" cy="2594213"/>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242806" y="1482549"/>
            <a:ext cx="7840452" cy="8229600"/>
            <a:chOff x="0" y="0"/>
            <a:chExt cx="10453936" cy="10972800"/>
          </a:xfrm>
        </p:grpSpPr>
        <p:grpSp>
          <p:nvGrpSpPr>
            <p:cNvPr id="6" name="Group 6"/>
            <p:cNvGrpSpPr/>
            <p:nvPr/>
          </p:nvGrpSpPr>
          <p:grpSpPr>
            <a:xfrm>
              <a:off x="0" y="0"/>
              <a:ext cx="10453936" cy="10972800"/>
              <a:chOff x="0" y="0"/>
              <a:chExt cx="2167153" cy="2274717"/>
            </a:xfrm>
          </p:grpSpPr>
          <p:sp>
            <p:nvSpPr>
              <p:cNvPr id="7" name="Freeform 7"/>
              <p:cNvSpPr/>
              <p:nvPr/>
            </p:nvSpPr>
            <p:spPr>
              <a:xfrm>
                <a:off x="0" y="0"/>
                <a:ext cx="2167153" cy="2274717"/>
              </a:xfrm>
              <a:custGeom>
                <a:avLst/>
                <a:gdLst/>
                <a:ahLst/>
                <a:cxnLst/>
                <a:rect l="l" t="t" r="r" b="b"/>
                <a:pathLst>
                  <a:path w="2167153" h="2274717">
                    <a:moveTo>
                      <a:pt x="0" y="0"/>
                    </a:moveTo>
                    <a:lnTo>
                      <a:pt x="2167153" y="0"/>
                    </a:lnTo>
                    <a:lnTo>
                      <a:pt x="2167153" y="2274717"/>
                    </a:lnTo>
                    <a:lnTo>
                      <a:pt x="0" y="2274717"/>
                    </a:lnTo>
                    <a:close/>
                  </a:path>
                </a:pathLst>
              </a:custGeom>
              <a:solidFill>
                <a:srgbClr val="B8AAD8"/>
              </a:solidFill>
            </p:spPr>
          </p:sp>
          <p:sp>
            <p:nvSpPr>
              <p:cNvPr id="8" name="TextBox 8"/>
              <p:cNvSpPr txBox="1"/>
              <p:nvPr/>
            </p:nvSpPr>
            <p:spPr>
              <a:xfrm>
                <a:off x="0" y="-47625"/>
                <a:ext cx="2167153" cy="2322342"/>
              </a:xfrm>
              <a:prstGeom prst="rect">
                <a:avLst/>
              </a:prstGeom>
            </p:spPr>
            <p:txBody>
              <a:bodyPr lIns="50800" tIns="50800" rIns="50800" bIns="50800" rtlCol="0" anchor="ctr"/>
              <a:lstStyle/>
              <a:p>
                <a:pPr algn="ctr">
                  <a:lnSpc>
                    <a:spcPts val="3499"/>
                  </a:lnSpc>
                </a:pPr>
                <a:endParaRPr/>
              </a:p>
            </p:txBody>
          </p:sp>
        </p:grpSp>
        <p:sp>
          <p:nvSpPr>
            <p:cNvPr id="9" name="Freeform 9"/>
            <p:cNvSpPr/>
            <p:nvPr/>
          </p:nvSpPr>
          <p:spPr>
            <a:xfrm>
              <a:off x="268149" y="258676"/>
              <a:ext cx="9917638" cy="10455447"/>
            </a:xfrm>
            <a:custGeom>
              <a:avLst/>
              <a:gdLst/>
              <a:ahLst/>
              <a:cxnLst/>
              <a:rect l="l" t="t" r="r" b="b"/>
              <a:pathLst>
                <a:path w="9917638" h="10455447">
                  <a:moveTo>
                    <a:pt x="0" y="0"/>
                  </a:moveTo>
                  <a:lnTo>
                    <a:pt x="9917638" y="0"/>
                  </a:lnTo>
                  <a:lnTo>
                    <a:pt x="9917638" y="10455448"/>
                  </a:lnTo>
                  <a:lnTo>
                    <a:pt x="0" y="10455448"/>
                  </a:lnTo>
                  <a:lnTo>
                    <a:pt x="0" y="0"/>
                  </a:lnTo>
                  <a:close/>
                </a:path>
              </a:pathLst>
            </a:custGeom>
            <a:blipFill>
              <a:blip r:embed="rId2"/>
              <a:stretch>
                <a:fillRect l="-30225" r="-30225"/>
              </a:stretch>
            </a:blipFill>
          </p:spPr>
        </p:sp>
      </p:grpSp>
      <p:sp>
        <p:nvSpPr>
          <p:cNvPr id="10" name="TextBox 10"/>
          <p:cNvSpPr txBox="1"/>
          <p:nvPr/>
        </p:nvSpPr>
        <p:spPr>
          <a:xfrm>
            <a:off x="8457670" y="1498565"/>
            <a:ext cx="9830330" cy="8698836"/>
          </a:xfrm>
          <a:prstGeom prst="rect">
            <a:avLst/>
          </a:prstGeom>
        </p:spPr>
        <p:txBody>
          <a:bodyPr lIns="0" tIns="0" rIns="0" bIns="0" rtlCol="0" anchor="t">
            <a:spAutoFit/>
          </a:bodyPr>
          <a:lstStyle/>
          <a:p>
            <a:pPr algn="l">
              <a:lnSpc>
                <a:spcPts val="4586"/>
              </a:lnSpc>
            </a:pPr>
            <a:r>
              <a:rPr lang="en-US" sz="3276" dirty="0">
                <a:solidFill>
                  <a:srgbClr val="000000"/>
                </a:solidFill>
                <a:latin typeface="TT Chocolates"/>
              </a:rPr>
              <a:t>In summary, our project for </a:t>
            </a:r>
            <a:r>
              <a:rPr lang="en-US" sz="3276" dirty="0" err="1">
                <a:solidFill>
                  <a:srgbClr val="000000"/>
                </a:solidFill>
                <a:latin typeface="TT Chocolates"/>
              </a:rPr>
              <a:t>MedSecure</a:t>
            </a:r>
            <a:r>
              <a:rPr lang="en-US" sz="3276" dirty="0">
                <a:solidFill>
                  <a:srgbClr val="000000"/>
                </a:solidFill>
                <a:latin typeface="TT Chocolates"/>
              </a:rPr>
              <a:t> Health Systems implemented vital security controls and concepts to safeguard patient data and operational continuity. We deployed preventive, detective, and corrective measures to fortify defenses against cyber threats. Key security principles such as the CIA Triad, AAA framework, and Zero Trust model were applied effectively in the healthcare context. Our structured change management process ensures secure IT changes, complemented by robust cryptographic solutions like AES-256 encryption, TLS/SSL, SHA-256 hashing, and digital signatures for comprehensive data protection. This integrated approach supports </a:t>
            </a:r>
            <a:r>
              <a:rPr lang="en-US" sz="3276" dirty="0" err="1">
                <a:solidFill>
                  <a:srgbClr val="000000"/>
                </a:solidFill>
                <a:latin typeface="TT Chocolates"/>
              </a:rPr>
              <a:t>MedSecure</a:t>
            </a:r>
            <a:r>
              <a:rPr lang="en-US" sz="3276" dirty="0">
                <a:solidFill>
                  <a:srgbClr val="000000"/>
                </a:solidFill>
                <a:latin typeface="TT Chocolates"/>
              </a:rPr>
              <a:t> in maintaining a secure environment for delivering uninterrupted, high-quality patient care.</a:t>
            </a:r>
          </a:p>
        </p:txBody>
      </p:sp>
      <p:sp>
        <p:nvSpPr>
          <p:cNvPr id="11" name="TextBox 11"/>
          <p:cNvSpPr txBox="1"/>
          <p:nvPr/>
        </p:nvSpPr>
        <p:spPr>
          <a:xfrm>
            <a:off x="7840452" y="-77831"/>
            <a:ext cx="9236902" cy="1651635"/>
          </a:xfrm>
          <a:prstGeom prst="rect">
            <a:avLst/>
          </a:prstGeom>
        </p:spPr>
        <p:txBody>
          <a:bodyPr lIns="0" tIns="0" rIns="0" bIns="0" rtlCol="0" anchor="t">
            <a:spAutoFit/>
          </a:bodyPr>
          <a:lstStyle/>
          <a:p>
            <a:pPr algn="r">
              <a:lnSpc>
                <a:spcPts val="13439"/>
              </a:lnSpc>
            </a:pPr>
            <a:r>
              <a:rPr lang="en-US" sz="9600" dirty="0">
                <a:solidFill>
                  <a:srgbClr val="000000"/>
                </a:solidFill>
                <a:latin typeface="TT Chocolates Bold"/>
              </a:rPr>
              <a:t>Summary</a:t>
            </a:r>
          </a:p>
        </p:txBody>
      </p:sp>
      <p:grpSp>
        <p:nvGrpSpPr>
          <p:cNvPr id="12" name="Group 12"/>
          <p:cNvGrpSpPr/>
          <p:nvPr/>
        </p:nvGrpSpPr>
        <p:grpSpPr>
          <a:xfrm>
            <a:off x="7840452" y="1391294"/>
            <a:ext cx="12149584" cy="182510"/>
            <a:chOff x="0" y="0"/>
            <a:chExt cx="3199890" cy="48068"/>
          </a:xfrm>
        </p:grpSpPr>
        <p:sp>
          <p:nvSpPr>
            <p:cNvPr id="13" name="Freeform 13"/>
            <p:cNvSpPr/>
            <p:nvPr/>
          </p:nvSpPr>
          <p:spPr>
            <a:xfrm>
              <a:off x="0" y="0"/>
              <a:ext cx="3199890" cy="48068"/>
            </a:xfrm>
            <a:custGeom>
              <a:avLst/>
              <a:gdLst/>
              <a:ahLst/>
              <a:cxnLst/>
              <a:rect l="l" t="t" r="r" b="b"/>
              <a:pathLst>
                <a:path w="3199890" h="48068">
                  <a:moveTo>
                    <a:pt x="0" y="0"/>
                  </a:moveTo>
                  <a:lnTo>
                    <a:pt x="3199890" y="0"/>
                  </a:lnTo>
                  <a:lnTo>
                    <a:pt x="3199890" y="48068"/>
                  </a:lnTo>
                  <a:lnTo>
                    <a:pt x="0" y="48068"/>
                  </a:lnTo>
                  <a:close/>
                </a:path>
              </a:pathLst>
            </a:custGeom>
            <a:solidFill>
              <a:srgbClr val="8574D1"/>
            </a:solidFill>
          </p:spPr>
        </p:sp>
        <p:sp>
          <p:nvSpPr>
            <p:cNvPr id="14" name="TextBox 14"/>
            <p:cNvSpPr txBox="1"/>
            <p:nvPr/>
          </p:nvSpPr>
          <p:spPr>
            <a:xfrm>
              <a:off x="0" y="-38100"/>
              <a:ext cx="3199890" cy="86168"/>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1589104" y="443720"/>
            <a:ext cx="5817180" cy="571564"/>
          </a:xfrm>
          <a:prstGeom prst="rect">
            <a:avLst/>
          </a:prstGeom>
        </p:spPr>
        <p:txBody>
          <a:bodyPr lIns="0" tIns="0" rIns="0" bIns="0" rtlCol="0" anchor="t">
            <a:spAutoFit/>
          </a:bodyPr>
          <a:lstStyle/>
          <a:p>
            <a:pPr marL="0" lvl="0" indent="0" algn="l">
              <a:lnSpc>
                <a:spcPts val="4454"/>
              </a:lnSpc>
            </a:pPr>
            <a:r>
              <a:rPr lang="en-US" sz="3775">
                <a:solidFill>
                  <a:srgbClr val="004AAD"/>
                </a:solidFill>
                <a:latin typeface="TT Chocolates Bold"/>
              </a:rPr>
              <a:t>CYBERGUARD SOLUTIONS</a:t>
            </a:r>
          </a:p>
        </p:txBody>
      </p:sp>
      <p:sp>
        <p:nvSpPr>
          <p:cNvPr id="16" name="Freeform 16"/>
          <p:cNvSpPr/>
          <p:nvPr/>
        </p:nvSpPr>
        <p:spPr>
          <a:xfrm>
            <a:off x="242806" y="234370"/>
            <a:ext cx="1102945" cy="1102945"/>
          </a:xfrm>
          <a:custGeom>
            <a:avLst/>
            <a:gdLst/>
            <a:ahLst/>
            <a:cxnLst/>
            <a:rect l="l" t="t" r="r" b="b"/>
            <a:pathLst>
              <a:path w="1102945" h="1102945">
                <a:moveTo>
                  <a:pt x="0" y="0"/>
                </a:moveTo>
                <a:lnTo>
                  <a:pt x="1102945" y="0"/>
                </a:lnTo>
                <a:lnTo>
                  <a:pt x="1102945" y="1102946"/>
                </a:lnTo>
                <a:lnTo>
                  <a:pt x="0" y="110294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FBF9"/>
        </a:solidFill>
        <a:effectLst/>
      </p:bgPr>
    </p:bg>
    <p:spTree>
      <p:nvGrpSpPr>
        <p:cNvPr id="1" name=""/>
        <p:cNvGrpSpPr/>
        <p:nvPr/>
      </p:nvGrpSpPr>
      <p:grpSpPr>
        <a:xfrm>
          <a:off x="0" y="0"/>
          <a:ext cx="0" cy="0"/>
          <a:chOff x="0" y="0"/>
          <a:chExt cx="0" cy="0"/>
        </a:xfrm>
      </p:grpSpPr>
      <p:sp>
        <p:nvSpPr>
          <p:cNvPr id="2" name="Freeform 2"/>
          <p:cNvSpPr/>
          <p:nvPr/>
        </p:nvSpPr>
        <p:spPr>
          <a:xfrm flipH="1">
            <a:off x="9201241" y="-1497799"/>
            <a:ext cx="8105541" cy="11043424"/>
          </a:xfrm>
          <a:custGeom>
            <a:avLst/>
            <a:gdLst/>
            <a:ahLst/>
            <a:cxnLst/>
            <a:rect l="l" t="t" r="r" b="b"/>
            <a:pathLst>
              <a:path w="8105541" h="11043424">
                <a:moveTo>
                  <a:pt x="8105541" y="0"/>
                </a:moveTo>
                <a:lnTo>
                  <a:pt x="0" y="0"/>
                </a:lnTo>
                <a:lnTo>
                  <a:pt x="0" y="11043424"/>
                </a:lnTo>
                <a:lnTo>
                  <a:pt x="8105541" y="11043424"/>
                </a:lnTo>
                <a:lnTo>
                  <a:pt x="8105541" y="0"/>
                </a:lnTo>
                <a:close/>
              </a:path>
            </a:pathLst>
          </a:custGeom>
          <a:blipFill>
            <a:blip r:embed="rId2"/>
            <a:stretch>
              <a:fillRect/>
            </a:stretch>
          </a:blipFill>
        </p:spPr>
      </p:sp>
      <p:sp>
        <p:nvSpPr>
          <p:cNvPr id="3" name="Freeform 3"/>
          <p:cNvSpPr/>
          <p:nvPr/>
        </p:nvSpPr>
        <p:spPr>
          <a:xfrm>
            <a:off x="242806" y="234370"/>
            <a:ext cx="1102945" cy="1102945"/>
          </a:xfrm>
          <a:custGeom>
            <a:avLst/>
            <a:gdLst/>
            <a:ahLst/>
            <a:cxnLst/>
            <a:rect l="l" t="t" r="r" b="b"/>
            <a:pathLst>
              <a:path w="1102945" h="1102945">
                <a:moveTo>
                  <a:pt x="0" y="0"/>
                </a:moveTo>
                <a:lnTo>
                  <a:pt x="1102945" y="0"/>
                </a:lnTo>
                <a:lnTo>
                  <a:pt x="1102945" y="1102946"/>
                </a:lnTo>
                <a:lnTo>
                  <a:pt x="0" y="110294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a:off x="242806" y="1563140"/>
            <a:ext cx="18045194" cy="8900210"/>
          </a:xfrm>
          <a:custGeom>
            <a:avLst/>
            <a:gdLst/>
            <a:ahLst/>
            <a:cxnLst/>
            <a:rect l="l" t="t" r="r" b="b"/>
            <a:pathLst>
              <a:path w="18045194" h="8900210">
                <a:moveTo>
                  <a:pt x="0" y="0"/>
                </a:moveTo>
                <a:lnTo>
                  <a:pt x="18045194" y="0"/>
                </a:lnTo>
                <a:lnTo>
                  <a:pt x="18045194" y="8900210"/>
                </a:lnTo>
                <a:lnTo>
                  <a:pt x="0" y="8900210"/>
                </a:lnTo>
                <a:lnTo>
                  <a:pt x="0" y="0"/>
                </a:lnTo>
                <a:close/>
              </a:path>
            </a:pathLst>
          </a:custGeom>
          <a:blipFill>
            <a:blip r:embed="rId5"/>
            <a:stretch>
              <a:fillRect l="-3636" t="-10855" b="-9417"/>
            </a:stretch>
          </a:blipFill>
        </p:spPr>
      </p:sp>
      <p:sp>
        <p:nvSpPr>
          <p:cNvPr id="5" name="TextBox 5"/>
          <p:cNvSpPr txBox="1"/>
          <p:nvPr/>
        </p:nvSpPr>
        <p:spPr>
          <a:xfrm>
            <a:off x="1589104" y="443720"/>
            <a:ext cx="5817180" cy="571564"/>
          </a:xfrm>
          <a:prstGeom prst="rect">
            <a:avLst/>
          </a:prstGeom>
        </p:spPr>
        <p:txBody>
          <a:bodyPr lIns="0" tIns="0" rIns="0" bIns="0" rtlCol="0" anchor="t">
            <a:spAutoFit/>
          </a:bodyPr>
          <a:lstStyle/>
          <a:p>
            <a:pPr marL="0" lvl="0" indent="0" algn="l">
              <a:lnSpc>
                <a:spcPts val="4454"/>
              </a:lnSpc>
            </a:pPr>
            <a:r>
              <a:rPr lang="en-US" sz="3775">
                <a:solidFill>
                  <a:srgbClr val="004AAD"/>
                </a:solidFill>
                <a:latin typeface="TT Chocolates Bold"/>
              </a:rPr>
              <a:t>CYBERGUARD SOLUTIONS</a:t>
            </a:r>
          </a:p>
        </p:txBody>
      </p:sp>
      <p:sp>
        <p:nvSpPr>
          <p:cNvPr id="6" name="TextBox 6"/>
          <p:cNvSpPr txBox="1"/>
          <p:nvPr/>
        </p:nvSpPr>
        <p:spPr>
          <a:xfrm>
            <a:off x="9067800" y="2857500"/>
            <a:ext cx="7416928" cy="1684075"/>
          </a:xfrm>
          <a:prstGeom prst="rect">
            <a:avLst/>
          </a:prstGeom>
        </p:spPr>
        <p:txBody>
          <a:bodyPr lIns="0" tIns="0" rIns="0" bIns="0" rtlCol="0" anchor="t">
            <a:spAutoFit/>
          </a:bodyPr>
          <a:lstStyle/>
          <a:p>
            <a:pPr marL="0" lvl="0" indent="0" algn="l">
              <a:lnSpc>
                <a:spcPts val="12675"/>
              </a:lnSpc>
            </a:pPr>
            <a:r>
              <a:rPr lang="en-US" sz="12675" spc="139" dirty="0">
                <a:solidFill>
                  <a:srgbClr val="FFFFFF"/>
                </a:solidFill>
                <a:latin typeface="Anton"/>
              </a:rPr>
              <a:t>Q&amp;A</a:t>
            </a: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FBF9"/>
        </a:solidFill>
        <a:effectLst/>
      </p:bgPr>
    </p:bg>
    <p:spTree>
      <p:nvGrpSpPr>
        <p:cNvPr id="1" name=""/>
        <p:cNvGrpSpPr/>
        <p:nvPr/>
      </p:nvGrpSpPr>
      <p:grpSpPr>
        <a:xfrm>
          <a:off x="0" y="0"/>
          <a:ext cx="0" cy="0"/>
          <a:chOff x="0" y="0"/>
          <a:chExt cx="0" cy="0"/>
        </a:xfrm>
      </p:grpSpPr>
      <p:sp>
        <p:nvSpPr>
          <p:cNvPr id="2" name="TextBox 2"/>
          <p:cNvSpPr txBox="1"/>
          <p:nvPr/>
        </p:nvSpPr>
        <p:spPr>
          <a:xfrm>
            <a:off x="6708925" y="3366268"/>
            <a:ext cx="8115300" cy="1386078"/>
          </a:xfrm>
          <a:prstGeom prst="rect">
            <a:avLst/>
          </a:prstGeom>
        </p:spPr>
        <p:txBody>
          <a:bodyPr lIns="0" tIns="0" rIns="0" bIns="0" rtlCol="0" anchor="t">
            <a:spAutoFit/>
          </a:bodyPr>
          <a:lstStyle/>
          <a:p>
            <a:pPr algn="l">
              <a:lnSpc>
                <a:spcPts val="10656"/>
              </a:lnSpc>
            </a:pPr>
            <a:r>
              <a:rPr lang="en-US" sz="9600" dirty="0">
                <a:solidFill>
                  <a:srgbClr val="000000"/>
                </a:solidFill>
                <a:latin typeface="TT Chocolates Bold"/>
              </a:rPr>
              <a:t>THANK YOU</a:t>
            </a:r>
          </a:p>
        </p:txBody>
      </p:sp>
      <p:sp>
        <p:nvSpPr>
          <p:cNvPr id="3" name="Freeform 3"/>
          <p:cNvSpPr/>
          <p:nvPr/>
        </p:nvSpPr>
        <p:spPr>
          <a:xfrm>
            <a:off x="0" y="4752346"/>
            <a:ext cx="18288000" cy="5662923"/>
          </a:xfrm>
          <a:custGeom>
            <a:avLst/>
            <a:gdLst/>
            <a:ahLst/>
            <a:cxnLst/>
            <a:rect l="l" t="t" r="r" b="b"/>
            <a:pathLst>
              <a:path w="18288000" h="5662923">
                <a:moveTo>
                  <a:pt x="0" y="0"/>
                </a:moveTo>
                <a:lnTo>
                  <a:pt x="18288000" y="0"/>
                </a:lnTo>
                <a:lnTo>
                  <a:pt x="18288000" y="5662922"/>
                </a:lnTo>
                <a:lnTo>
                  <a:pt x="0" y="5662922"/>
                </a:lnTo>
                <a:lnTo>
                  <a:pt x="0" y="0"/>
                </a:lnTo>
                <a:close/>
              </a:path>
            </a:pathLst>
          </a:custGeom>
          <a:blipFill>
            <a:blip r:embed="rId2"/>
            <a:stretch>
              <a:fillRect l="-4050" t="-44086" b="-44086"/>
            </a:stretch>
          </a:blipFill>
        </p:spPr>
      </p:sp>
      <p:sp>
        <p:nvSpPr>
          <p:cNvPr id="4" name="Freeform 4"/>
          <p:cNvSpPr/>
          <p:nvPr/>
        </p:nvSpPr>
        <p:spPr>
          <a:xfrm>
            <a:off x="-21125" y="1028700"/>
            <a:ext cx="18309125" cy="1965822"/>
          </a:xfrm>
          <a:custGeom>
            <a:avLst/>
            <a:gdLst/>
            <a:ahLst/>
            <a:cxnLst/>
            <a:rect l="l" t="t" r="r" b="b"/>
            <a:pathLst>
              <a:path w="18309125" h="1965822">
                <a:moveTo>
                  <a:pt x="0" y="0"/>
                </a:moveTo>
                <a:lnTo>
                  <a:pt x="18309125" y="0"/>
                </a:lnTo>
                <a:lnTo>
                  <a:pt x="18309125" y="1965822"/>
                </a:lnTo>
                <a:lnTo>
                  <a:pt x="0" y="1965822"/>
                </a:lnTo>
                <a:lnTo>
                  <a:pt x="0" y="0"/>
                </a:lnTo>
                <a:close/>
              </a:path>
            </a:pathLst>
          </a:custGeom>
          <a:blipFill>
            <a:blip r:embed="rId3"/>
            <a:stretch>
              <a:fillRect t="-162648" b="-263779"/>
            </a:stretch>
          </a:blipFill>
        </p:spPr>
      </p:sp>
      <p:sp>
        <p:nvSpPr>
          <p:cNvPr id="5" name="TextBox 5"/>
          <p:cNvSpPr txBox="1"/>
          <p:nvPr/>
        </p:nvSpPr>
        <p:spPr>
          <a:xfrm>
            <a:off x="1589104" y="443720"/>
            <a:ext cx="5817180" cy="571564"/>
          </a:xfrm>
          <a:prstGeom prst="rect">
            <a:avLst/>
          </a:prstGeom>
        </p:spPr>
        <p:txBody>
          <a:bodyPr lIns="0" tIns="0" rIns="0" bIns="0" rtlCol="0" anchor="t">
            <a:spAutoFit/>
          </a:bodyPr>
          <a:lstStyle/>
          <a:p>
            <a:pPr marL="0" lvl="0" indent="0" algn="l">
              <a:lnSpc>
                <a:spcPts val="4454"/>
              </a:lnSpc>
            </a:pPr>
            <a:r>
              <a:rPr lang="en-US" sz="3775">
                <a:solidFill>
                  <a:srgbClr val="004AAD"/>
                </a:solidFill>
                <a:latin typeface="TT Chocolates Bold"/>
              </a:rPr>
              <a:t>CYBERGUARD SOLUTIONS</a:t>
            </a:r>
          </a:p>
        </p:txBody>
      </p:sp>
      <p:sp>
        <p:nvSpPr>
          <p:cNvPr id="6" name="Freeform 6"/>
          <p:cNvSpPr/>
          <p:nvPr/>
        </p:nvSpPr>
        <p:spPr>
          <a:xfrm>
            <a:off x="242806" y="234370"/>
            <a:ext cx="1102945" cy="1102945"/>
          </a:xfrm>
          <a:custGeom>
            <a:avLst/>
            <a:gdLst/>
            <a:ahLst/>
            <a:cxnLst/>
            <a:rect l="l" t="t" r="r" b="b"/>
            <a:pathLst>
              <a:path w="1102945" h="1102945">
                <a:moveTo>
                  <a:pt x="0" y="0"/>
                </a:moveTo>
                <a:lnTo>
                  <a:pt x="1102945" y="0"/>
                </a:lnTo>
                <a:lnTo>
                  <a:pt x="1102945" y="1102946"/>
                </a:lnTo>
                <a:lnTo>
                  <a:pt x="0" y="110294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BF9"/>
        </a:solidFill>
        <a:effectLst/>
      </p:bgPr>
    </p:bg>
    <p:spTree>
      <p:nvGrpSpPr>
        <p:cNvPr id="1" name=""/>
        <p:cNvGrpSpPr/>
        <p:nvPr/>
      </p:nvGrpSpPr>
      <p:grpSpPr>
        <a:xfrm>
          <a:off x="0" y="0"/>
          <a:ext cx="0" cy="0"/>
          <a:chOff x="0" y="0"/>
          <a:chExt cx="0" cy="0"/>
        </a:xfrm>
      </p:grpSpPr>
      <p:grpSp>
        <p:nvGrpSpPr>
          <p:cNvPr id="2" name="Group 2"/>
          <p:cNvGrpSpPr/>
          <p:nvPr/>
        </p:nvGrpSpPr>
        <p:grpSpPr>
          <a:xfrm>
            <a:off x="1863516" y="4764637"/>
            <a:ext cx="7197591" cy="851477"/>
            <a:chOff x="0" y="0"/>
            <a:chExt cx="1895662" cy="224257"/>
          </a:xfrm>
        </p:grpSpPr>
        <p:sp>
          <p:nvSpPr>
            <p:cNvPr id="3" name="Freeform 3"/>
            <p:cNvSpPr/>
            <p:nvPr/>
          </p:nvSpPr>
          <p:spPr>
            <a:xfrm>
              <a:off x="0" y="0"/>
              <a:ext cx="1895662" cy="224257"/>
            </a:xfrm>
            <a:custGeom>
              <a:avLst/>
              <a:gdLst/>
              <a:ahLst/>
              <a:cxnLst/>
              <a:rect l="l" t="t" r="r" b="b"/>
              <a:pathLst>
                <a:path w="1895662" h="224257">
                  <a:moveTo>
                    <a:pt x="0" y="0"/>
                  </a:moveTo>
                  <a:lnTo>
                    <a:pt x="1895662" y="0"/>
                  </a:lnTo>
                  <a:lnTo>
                    <a:pt x="1895662" y="224257"/>
                  </a:lnTo>
                  <a:lnTo>
                    <a:pt x="0" y="224257"/>
                  </a:lnTo>
                  <a:close/>
                </a:path>
              </a:pathLst>
            </a:custGeom>
            <a:solidFill>
              <a:srgbClr val="231076"/>
            </a:solidFill>
          </p:spPr>
        </p:sp>
        <p:sp>
          <p:nvSpPr>
            <p:cNvPr id="4" name="TextBox 4"/>
            <p:cNvSpPr txBox="1"/>
            <p:nvPr/>
          </p:nvSpPr>
          <p:spPr>
            <a:xfrm>
              <a:off x="0" y="-47625"/>
              <a:ext cx="1895662" cy="271882"/>
            </a:xfrm>
            <a:prstGeom prst="rect">
              <a:avLst/>
            </a:prstGeom>
          </p:spPr>
          <p:txBody>
            <a:bodyPr lIns="241300" tIns="241300" rIns="241300" bIns="241300" rtlCol="0" anchor="ctr"/>
            <a:lstStyle/>
            <a:p>
              <a:pPr algn="just">
                <a:lnSpc>
                  <a:spcPts val="3499"/>
                </a:lnSpc>
              </a:pPr>
              <a:r>
                <a:rPr lang="en-US" sz="2499" dirty="0">
                  <a:solidFill>
                    <a:srgbClr val="F8F5FF"/>
                  </a:solidFill>
                  <a:latin typeface="TT Chocolates Bold"/>
                </a:rPr>
                <a:t>01.Welcome &amp; Introduction        (2 min)</a:t>
              </a:r>
            </a:p>
          </p:txBody>
        </p:sp>
      </p:grpSp>
      <p:sp>
        <p:nvSpPr>
          <p:cNvPr id="5" name="TextBox 5"/>
          <p:cNvSpPr txBox="1"/>
          <p:nvPr/>
        </p:nvSpPr>
        <p:spPr>
          <a:xfrm>
            <a:off x="3511299" y="1219550"/>
            <a:ext cx="11263606" cy="2289511"/>
          </a:xfrm>
          <a:prstGeom prst="rect">
            <a:avLst/>
          </a:prstGeom>
        </p:spPr>
        <p:txBody>
          <a:bodyPr lIns="0" tIns="0" rIns="0" bIns="0" rtlCol="0" anchor="t">
            <a:spAutoFit/>
          </a:bodyPr>
          <a:lstStyle/>
          <a:p>
            <a:pPr algn="ctr">
              <a:lnSpc>
                <a:spcPts val="18706"/>
              </a:lnSpc>
            </a:pPr>
            <a:r>
              <a:rPr lang="en-US" sz="13361" dirty="0">
                <a:solidFill>
                  <a:srgbClr val="004AAD"/>
                </a:solidFill>
                <a:latin typeface="Anton"/>
              </a:rPr>
              <a:t>AGENDA</a:t>
            </a:r>
          </a:p>
        </p:txBody>
      </p:sp>
      <p:sp>
        <p:nvSpPr>
          <p:cNvPr id="6" name="TextBox 6"/>
          <p:cNvSpPr txBox="1"/>
          <p:nvPr/>
        </p:nvSpPr>
        <p:spPr>
          <a:xfrm>
            <a:off x="5711390" y="3096912"/>
            <a:ext cx="6863424" cy="936625"/>
          </a:xfrm>
          <a:prstGeom prst="rect">
            <a:avLst/>
          </a:prstGeom>
        </p:spPr>
        <p:txBody>
          <a:bodyPr lIns="0" tIns="0" rIns="0" bIns="0" rtlCol="0" anchor="t">
            <a:spAutoFit/>
          </a:bodyPr>
          <a:lstStyle/>
          <a:p>
            <a:pPr algn="ctr">
              <a:lnSpc>
                <a:spcPts val="7699"/>
              </a:lnSpc>
            </a:pPr>
            <a:r>
              <a:rPr lang="en-US" sz="5499" spc="236" dirty="0">
                <a:solidFill>
                  <a:srgbClr val="004AAD"/>
                </a:solidFill>
                <a:latin typeface="TT Chocolates"/>
              </a:rPr>
              <a:t>of our presentation </a:t>
            </a:r>
          </a:p>
        </p:txBody>
      </p:sp>
      <p:grpSp>
        <p:nvGrpSpPr>
          <p:cNvPr id="7" name="Group 7"/>
          <p:cNvGrpSpPr/>
          <p:nvPr/>
        </p:nvGrpSpPr>
        <p:grpSpPr>
          <a:xfrm>
            <a:off x="1863516" y="6791440"/>
            <a:ext cx="7197591" cy="918162"/>
            <a:chOff x="0" y="0"/>
            <a:chExt cx="1895662" cy="241820"/>
          </a:xfrm>
        </p:grpSpPr>
        <p:sp>
          <p:nvSpPr>
            <p:cNvPr id="8" name="Freeform 8"/>
            <p:cNvSpPr/>
            <p:nvPr/>
          </p:nvSpPr>
          <p:spPr>
            <a:xfrm>
              <a:off x="0" y="0"/>
              <a:ext cx="1895662" cy="241820"/>
            </a:xfrm>
            <a:custGeom>
              <a:avLst/>
              <a:gdLst/>
              <a:ahLst/>
              <a:cxnLst/>
              <a:rect l="l" t="t" r="r" b="b"/>
              <a:pathLst>
                <a:path w="1895662" h="241820">
                  <a:moveTo>
                    <a:pt x="0" y="0"/>
                  </a:moveTo>
                  <a:lnTo>
                    <a:pt x="1895662" y="0"/>
                  </a:lnTo>
                  <a:lnTo>
                    <a:pt x="1895662" y="241820"/>
                  </a:lnTo>
                  <a:lnTo>
                    <a:pt x="0" y="241820"/>
                  </a:lnTo>
                  <a:close/>
                </a:path>
              </a:pathLst>
            </a:custGeom>
            <a:solidFill>
              <a:srgbClr val="231076"/>
            </a:solidFill>
          </p:spPr>
        </p:sp>
        <p:sp>
          <p:nvSpPr>
            <p:cNvPr id="9" name="TextBox 9"/>
            <p:cNvSpPr txBox="1"/>
            <p:nvPr/>
          </p:nvSpPr>
          <p:spPr>
            <a:xfrm>
              <a:off x="0" y="-47625"/>
              <a:ext cx="1895662" cy="289445"/>
            </a:xfrm>
            <a:prstGeom prst="rect">
              <a:avLst/>
            </a:prstGeom>
          </p:spPr>
          <p:txBody>
            <a:bodyPr lIns="241300" tIns="241300" rIns="241300" bIns="241300" rtlCol="0" anchor="ctr"/>
            <a:lstStyle/>
            <a:p>
              <a:pPr algn="just">
                <a:lnSpc>
                  <a:spcPts val="3499"/>
                </a:lnSpc>
              </a:pPr>
              <a:r>
                <a:rPr lang="en-US" sz="2499">
                  <a:solidFill>
                    <a:srgbClr val="FBFBF9"/>
                  </a:solidFill>
                  <a:latin typeface="TT Chocolates Bold"/>
                </a:rPr>
                <a:t>03. Security Control Analysis        (4 min)</a:t>
              </a:r>
            </a:p>
          </p:txBody>
        </p:sp>
      </p:grpSp>
      <p:grpSp>
        <p:nvGrpSpPr>
          <p:cNvPr id="10" name="Group 10"/>
          <p:cNvGrpSpPr/>
          <p:nvPr/>
        </p:nvGrpSpPr>
        <p:grpSpPr>
          <a:xfrm>
            <a:off x="1863516" y="5844724"/>
            <a:ext cx="7197591" cy="851476"/>
            <a:chOff x="0" y="0"/>
            <a:chExt cx="1895662" cy="224257"/>
          </a:xfrm>
        </p:grpSpPr>
        <p:sp>
          <p:nvSpPr>
            <p:cNvPr id="11" name="Freeform 11"/>
            <p:cNvSpPr/>
            <p:nvPr/>
          </p:nvSpPr>
          <p:spPr>
            <a:xfrm>
              <a:off x="0" y="0"/>
              <a:ext cx="1895662" cy="224257"/>
            </a:xfrm>
            <a:custGeom>
              <a:avLst/>
              <a:gdLst/>
              <a:ahLst/>
              <a:cxnLst/>
              <a:rect l="l" t="t" r="r" b="b"/>
              <a:pathLst>
                <a:path w="1895662" h="224257">
                  <a:moveTo>
                    <a:pt x="0" y="0"/>
                  </a:moveTo>
                  <a:lnTo>
                    <a:pt x="1895662" y="0"/>
                  </a:lnTo>
                  <a:lnTo>
                    <a:pt x="1895662" y="224257"/>
                  </a:lnTo>
                  <a:lnTo>
                    <a:pt x="0" y="224257"/>
                  </a:lnTo>
                  <a:close/>
                </a:path>
              </a:pathLst>
            </a:custGeom>
            <a:solidFill>
              <a:srgbClr val="231076"/>
            </a:solidFill>
          </p:spPr>
        </p:sp>
        <p:sp>
          <p:nvSpPr>
            <p:cNvPr id="12" name="TextBox 12"/>
            <p:cNvSpPr txBox="1"/>
            <p:nvPr/>
          </p:nvSpPr>
          <p:spPr>
            <a:xfrm>
              <a:off x="0" y="-47625"/>
              <a:ext cx="1895662" cy="271882"/>
            </a:xfrm>
            <a:prstGeom prst="rect">
              <a:avLst/>
            </a:prstGeom>
          </p:spPr>
          <p:txBody>
            <a:bodyPr lIns="241300" tIns="241300" rIns="241300" bIns="241300" rtlCol="0" anchor="ctr"/>
            <a:lstStyle/>
            <a:p>
              <a:pPr algn="just">
                <a:lnSpc>
                  <a:spcPts val="3499"/>
                </a:lnSpc>
              </a:pPr>
              <a:r>
                <a:rPr lang="en-US" sz="2499" dirty="0">
                  <a:solidFill>
                    <a:srgbClr val="FBFBF9"/>
                  </a:solidFill>
                  <a:latin typeface="TT Chocolates Bold"/>
                </a:rPr>
                <a:t>02. Client background                   (2 min)</a:t>
              </a:r>
            </a:p>
          </p:txBody>
        </p:sp>
      </p:grpSp>
      <p:grpSp>
        <p:nvGrpSpPr>
          <p:cNvPr id="13" name="Group 13"/>
          <p:cNvGrpSpPr/>
          <p:nvPr/>
        </p:nvGrpSpPr>
        <p:grpSpPr>
          <a:xfrm>
            <a:off x="9226893" y="4746424"/>
            <a:ext cx="7197591" cy="869690"/>
            <a:chOff x="0" y="0"/>
            <a:chExt cx="1895662" cy="229054"/>
          </a:xfrm>
        </p:grpSpPr>
        <p:sp>
          <p:nvSpPr>
            <p:cNvPr id="14" name="Freeform 14"/>
            <p:cNvSpPr/>
            <p:nvPr/>
          </p:nvSpPr>
          <p:spPr>
            <a:xfrm>
              <a:off x="0" y="0"/>
              <a:ext cx="1895662" cy="229054"/>
            </a:xfrm>
            <a:custGeom>
              <a:avLst/>
              <a:gdLst/>
              <a:ahLst/>
              <a:cxnLst/>
              <a:rect l="l" t="t" r="r" b="b"/>
              <a:pathLst>
                <a:path w="1895662" h="229054">
                  <a:moveTo>
                    <a:pt x="0" y="0"/>
                  </a:moveTo>
                  <a:lnTo>
                    <a:pt x="1895662" y="0"/>
                  </a:lnTo>
                  <a:lnTo>
                    <a:pt x="1895662" y="229054"/>
                  </a:lnTo>
                  <a:lnTo>
                    <a:pt x="0" y="229054"/>
                  </a:lnTo>
                  <a:close/>
                </a:path>
              </a:pathLst>
            </a:custGeom>
            <a:solidFill>
              <a:srgbClr val="231076"/>
            </a:solidFill>
          </p:spPr>
        </p:sp>
        <p:sp>
          <p:nvSpPr>
            <p:cNvPr id="15" name="TextBox 15"/>
            <p:cNvSpPr txBox="1"/>
            <p:nvPr/>
          </p:nvSpPr>
          <p:spPr>
            <a:xfrm>
              <a:off x="0" y="-47625"/>
              <a:ext cx="1895662" cy="276679"/>
            </a:xfrm>
            <a:prstGeom prst="rect">
              <a:avLst/>
            </a:prstGeom>
          </p:spPr>
          <p:txBody>
            <a:bodyPr lIns="241300" tIns="241300" rIns="241300" bIns="241300" rtlCol="0" anchor="ctr"/>
            <a:lstStyle/>
            <a:p>
              <a:pPr algn="just">
                <a:lnSpc>
                  <a:spcPts val="3499"/>
                </a:lnSpc>
              </a:pPr>
              <a:r>
                <a:rPr lang="en-US" sz="2499" dirty="0">
                  <a:solidFill>
                    <a:srgbClr val="FBFBF9"/>
                  </a:solidFill>
                  <a:latin typeface="TT Chocolates Bold"/>
                </a:rPr>
                <a:t>05.Change Management Process  (3 min)</a:t>
              </a:r>
            </a:p>
          </p:txBody>
        </p:sp>
      </p:grpSp>
      <p:grpSp>
        <p:nvGrpSpPr>
          <p:cNvPr id="16" name="Group 16"/>
          <p:cNvGrpSpPr/>
          <p:nvPr/>
        </p:nvGrpSpPr>
        <p:grpSpPr>
          <a:xfrm>
            <a:off x="9226893" y="5778039"/>
            <a:ext cx="7197591" cy="918162"/>
            <a:chOff x="0" y="0"/>
            <a:chExt cx="1895662" cy="241820"/>
          </a:xfrm>
        </p:grpSpPr>
        <p:sp>
          <p:nvSpPr>
            <p:cNvPr id="17" name="Freeform 17"/>
            <p:cNvSpPr/>
            <p:nvPr/>
          </p:nvSpPr>
          <p:spPr>
            <a:xfrm>
              <a:off x="0" y="0"/>
              <a:ext cx="1895662" cy="241820"/>
            </a:xfrm>
            <a:custGeom>
              <a:avLst/>
              <a:gdLst/>
              <a:ahLst/>
              <a:cxnLst/>
              <a:rect l="l" t="t" r="r" b="b"/>
              <a:pathLst>
                <a:path w="1895662" h="241820">
                  <a:moveTo>
                    <a:pt x="0" y="0"/>
                  </a:moveTo>
                  <a:lnTo>
                    <a:pt x="1895662" y="0"/>
                  </a:lnTo>
                  <a:lnTo>
                    <a:pt x="1895662" y="241820"/>
                  </a:lnTo>
                  <a:lnTo>
                    <a:pt x="0" y="241820"/>
                  </a:lnTo>
                  <a:close/>
                </a:path>
              </a:pathLst>
            </a:custGeom>
            <a:solidFill>
              <a:srgbClr val="231076"/>
            </a:solidFill>
          </p:spPr>
        </p:sp>
        <p:sp>
          <p:nvSpPr>
            <p:cNvPr id="18" name="TextBox 18"/>
            <p:cNvSpPr txBox="1"/>
            <p:nvPr/>
          </p:nvSpPr>
          <p:spPr>
            <a:xfrm>
              <a:off x="0" y="-47625"/>
              <a:ext cx="1895662" cy="289445"/>
            </a:xfrm>
            <a:prstGeom prst="rect">
              <a:avLst/>
            </a:prstGeom>
          </p:spPr>
          <p:txBody>
            <a:bodyPr lIns="241300" tIns="241300" rIns="241300" bIns="241300" rtlCol="0" anchor="ctr"/>
            <a:lstStyle/>
            <a:p>
              <a:pPr algn="just">
                <a:lnSpc>
                  <a:spcPts val="3499"/>
                </a:lnSpc>
              </a:pPr>
              <a:r>
                <a:rPr lang="en-US" sz="2499">
                  <a:solidFill>
                    <a:srgbClr val="FBFBF9"/>
                  </a:solidFill>
                  <a:latin typeface="TT Chocolates Bold"/>
                </a:rPr>
                <a:t>06. Cryptographic Solutions        (3 min)</a:t>
              </a:r>
            </a:p>
          </p:txBody>
        </p:sp>
      </p:grpSp>
      <p:grpSp>
        <p:nvGrpSpPr>
          <p:cNvPr id="19" name="Group 19"/>
          <p:cNvGrpSpPr/>
          <p:nvPr/>
        </p:nvGrpSpPr>
        <p:grpSpPr>
          <a:xfrm>
            <a:off x="9226893" y="6858126"/>
            <a:ext cx="7197591" cy="851477"/>
            <a:chOff x="0" y="0"/>
            <a:chExt cx="1895662" cy="224257"/>
          </a:xfrm>
        </p:grpSpPr>
        <p:sp>
          <p:nvSpPr>
            <p:cNvPr id="20" name="Freeform 20"/>
            <p:cNvSpPr/>
            <p:nvPr/>
          </p:nvSpPr>
          <p:spPr>
            <a:xfrm>
              <a:off x="0" y="0"/>
              <a:ext cx="1895662" cy="224257"/>
            </a:xfrm>
            <a:custGeom>
              <a:avLst/>
              <a:gdLst/>
              <a:ahLst/>
              <a:cxnLst/>
              <a:rect l="l" t="t" r="r" b="b"/>
              <a:pathLst>
                <a:path w="1895662" h="224257">
                  <a:moveTo>
                    <a:pt x="0" y="0"/>
                  </a:moveTo>
                  <a:lnTo>
                    <a:pt x="1895662" y="0"/>
                  </a:lnTo>
                  <a:lnTo>
                    <a:pt x="1895662" y="224257"/>
                  </a:lnTo>
                  <a:lnTo>
                    <a:pt x="0" y="224257"/>
                  </a:lnTo>
                  <a:close/>
                </a:path>
              </a:pathLst>
            </a:custGeom>
            <a:solidFill>
              <a:srgbClr val="231076"/>
            </a:solidFill>
          </p:spPr>
        </p:sp>
        <p:sp>
          <p:nvSpPr>
            <p:cNvPr id="21" name="TextBox 21"/>
            <p:cNvSpPr txBox="1"/>
            <p:nvPr/>
          </p:nvSpPr>
          <p:spPr>
            <a:xfrm>
              <a:off x="0" y="-47625"/>
              <a:ext cx="1895662" cy="271882"/>
            </a:xfrm>
            <a:prstGeom prst="rect">
              <a:avLst/>
            </a:prstGeom>
          </p:spPr>
          <p:txBody>
            <a:bodyPr lIns="241300" tIns="241300" rIns="241300" bIns="241300" rtlCol="0" anchor="ctr"/>
            <a:lstStyle/>
            <a:p>
              <a:pPr algn="just">
                <a:lnSpc>
                  <a:spcPts val="3499"/>
                </a:lnSpc>
              </a:pPr>
              <a:r>
                <a:rPr lang="en-US" sz="2499" dirty="0">
                  <a:solidFill>
                    <a:srgbClr val="FBFBF9"/>
                  </a:solidFill>
                  <a:latin typeface="TT Chocolates Bold"/>
                </a:rPr>
                <a:t>07. Summary and Key Takeaway  (1 min)</a:t>
              </a:r>
            </a:p>
          </p:txBody>
        </p:sp>
      </p:grpSp>
      <p:grpSp>
        <p:nvGrpSpPr>
          <p:cNvPr id="22" name="Group 22"/>
          <p:cNvGrpSpPr/>
          <p:nvPr/>
        </p:nvGrpSpPr>
        <p:grpSpPr>
          <a:xfrm>
            <a:off x="1863516" y="7864342"/>
            <a:ext cx="7197591" cy="851476"/>
            <a:chOff x="0" y="0"/>
            <a:chExt cx="1895662" cy="224257"/>
          </a:xfrm>
        </p:grpSpPr>
        <p:sp>
          <p:nvSpPr>
            <p:cNvPr id="23" name="Freeform 23"/>
            <p:cNvSpPr/>
            <p:nvPr/>
          </p:nvSpPr>
          <p:spPr>
            <a:xfrm>
              <a:off x="0" y="0"/>
              <a:ext cx="1895662" cy="224257"/>
            </a:xfrm>
            <a:custGeom>
              <a:avLst/>
              <a:gdLst/>
              <a:ahLst/>
              <a:cxnLst/>
              <a:rect l="l" t="t" r="r" b="b"/>
              <a:pathLst>
                <a:path w="1895662" h="224257">
                  <a:moveTo>
                    <a:pt x="0" y="0"/>
                  </a:moveTo>
                  <a:lnTo>
                    <a:pt x="1895662" y="0"/>
                  </a:lnTo>
                  <a:lnTo>
                    <a:pt x="1895662" y="224257"/>
                  </a:lnTo>
                  <a:lnTo>
                    <a:pt x="0" y="224257"/>
                  </a:lnTo>
                  <a:close/>
                </a:path>
              </a:pathLst>
            </a:custGeom>
            <a:solidFill>
              <a:srgbClr val="231076"/>
            </a:solidFill>
          </p:spPr>
        </p:sp>
        <p:sp>
          <p:nvSpPr>
            <p:cNvPr id="24" name="TextBox 24"/>
            <p:cNvSpPr txBox="1"/>
            <p:nvPr/>
          </p:nvSpPr>
          <p:spPr>
            <a:xfrm>
              <a:off x="0" y="-47625"/>
              <a:ext cx="1895662" cy="271882"/>
            </a:xfrm>
            <a:prstGeom prst="rect">
              <a:avLst/>
            </a:prstGeom>
          </p:spPr>
          <p:txBody>
            <a:bodyPr lIns="241300" tIns="241300" rIns="241300" bIns="241300" rtlCol="0" anchor="ctr"/>
            <a:lstStyle/>
            <a:p>
              <a:pPr algn="just">
                <a:lnSpc>
                  <a:spcPts val="3499"/>
                </a:lnSpc>
              </a:pPr>
              <a:r>
                <a:rPr lang="en-US" sz="2499" dirty="0">
                  <a:solidFill>
                    <a:srgbClr val="FBFBF9"/>
                  </a:solidFill>
                  <a:latin typeface="TT Chocolates Bold"/>
                </a:rPr>
                <a:t>04. Fundamental Security Concepts     (4 min)</a:t>
              </a:r>
            </a:p>
          </p:txBody>
        </p:sp>
      </p:grpSp>
      <p:grpSp>
        <p:nvGrpSpPr>
          <p:cNvPr id="25" name="Group 25"/>
          <p:cNvGrpSpPr/>
          <p:nvPr/>
        </p:nvGrpSpPr>
        <p:grpSpPr>
          <a:xfrm>
            <a:off x="9226893" y="7864341"/>
            <a:ext cx="7197591" cy="851477"/>
            <a:chOff x="0" y="0"/>
            <a:chExt cx="1895662" cy="224257"/>
          </a:xfrm>
        </p:grpSpPr>
        <p:sp>
          <p:nvSpPr>
            <p:cNvPr id="26" name="Freeform 26"/>
            <p:cNvSpPr/>
            <p:nvPr/>
          </p:nvSpPr>
          <p:spPr>
            <a:xfrm>
              <a:off x="0" y="0"/>
              <a:ext cx="1895662" cy="224257"/>
            </a:xfrm>
            <a:custGeom>
              <a:avLst/>
              <a:gdLst/>
              <a:ahLst/>
              <a:cxnLst/>
              <a:rect l="l" t="t" r="r" b="b"/>
              <a:pathLst>
                <a:path w="1895662" h="224257">
                  <a:moveTo>
                    <a:pt x="0" y="0"/>
                  </a:moveTo>
                  <a:lnTo>
                    <a:pt x="1895662" y="0"/>
                  </a:lnTo>
                  <a:lnTo>
                    <a:pt x="1895662" y="224257"/>
                  </a:lnTo>
                  <a:lnTo>
                    <a:pt x="0" y="224257"/>
                  </a:lnTo>
                  <a:close/>
                </a:path>
              </a:pathLst>
            </a:custGeom>
            <a:solidFill>
              <a:srgbClr val="231076"/>
            </a:solidFill>
          </p:spPr>
        </p:sp>
        <p:sp>
          <p:nvSpPr>
            <p:cNvPr id="27" name="TextBox 27"/>
            <p:cNvSpPr txBox="1"/>
            <p:nvPr/>
          </p:nvSpPr>
          <p:spPr>
            <a:xfrm>
              <a:off x="0" y="-47625"/>
              <a:ext cx="1895662" cy="271882"/>
            </a:xfrm>
            <a:prstGeom prst="rect">
              <a:avLst/>
            </a:prstGeom>
          </p:spPr>
          <p:txBody>
            <a:bodyPr lIns="241300" tIns="241300" rIns="241300" bIns="241300" rtlCol="0" anchor="ctr"/>
            <a:lstStyle/>
            <a:p>
              <a:pPr algn="just">
                <a:lnSpc>
                  <a:spcPts val="3499"/>
                </a:lnSpc>
              </a:pPr>
              <a:r>
                <a:rPr lang="en-US" sz="2499" dirty="0">
                  <a:solidFill>
                    <a:srgbClr val="FBFBF9"/>
                  </a:solidFill>
                  <a:latin typeface="TT Chocolates Bold"/>
                </a:rPr>
                <a:t>08. Q&amp;A                                               (1 min)</a:t>
              </a:r>
            </a:p>
          </p:txBody>
        </p:sp>
      </p:grpSp>
      <p:sp>
        <p:nvSpPr>
          <p:cNvPr id="28" name="Freeform 28"/>
          <p:cNvSpPr/>
          <p:nvPr/>
        </p:nvSpPr>
        <p:spPr>
          <a:xfrm>
            <a:off x="242096" y="27413"/>
            <a:ext cx="1102945" cy="1102945"/>
          </a:xfrm>
          <a:custGeom>
            <a:avLst/>
            <a:gdLst/>
            <a:ahLst/>
            <a:cxnLst/>
            <a:rect l="l" t="t" r="r" b="b"/>
            <a:pathLst>
              <a:path w="1102945" h="1102945">
                <a:moveTo>
                  <a:pt x="0" y="0"/>
                </a:moveTo>
                <a:lnTo>
                  <a:pt x="1102946" y="0"/>
                </a:lnTo>
                <a:lnTo>
                  <a:pt x="1102946" y="1102946"/>
                </a:lnTo>
                <a:lnTo>
                  <a:pt x="0" y="110294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9" name="TextBox 29"/>
          <p:cNvSpPr txBox="1"/>
          <p:nvPr/>
        </p:nvSpPr>
        <p:spPr>
          <a:xfrm>
            <a:off x="1589104" y="443720"/>
            <a:ext cx="5817180" cy="571564"/>
          </a:xfrm>
          <a:prstGeom prst="rect">
            <a:avLst/>
          </a:prstGeom>
        </p:spPr>
        <p:txBody>
          <a:bodyPr lIns="0" tIns="0" rIns="0" bIns="0" rtlCol="0" anchor="t">
            <a:spAutoFit/>
          </a:bodyPr>
          <a:lstStyle/>
          <a:p>
            <a:pPr marL="0" lvl="0" indent="0" algn="l">
              <a:lnSpc>
                <a:spcPts val="4454"/>
              </a:lnSpc>
            </a:pPr>
            <a:r>
              <a:rPr lang="en-US" sz="3775">
                <a:solidFill>
                  <a:srgbClr val="004AAD"/>
                </a:solidFill>
                <a:latin typeface="TT Chocolates Bold"/>
              </a:rPr>
              <a:t>CYBERGUARD SOLUTIONS</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ppt_x"/>
                                          </p:val>
                                        </p:tav>
                                        <p:tav tm="100000">
                                          <p:val>
                                            <p:strVal val="#ppt_x"/>
                                          </p:val>
                                        </p:tav>
                                      </p:tavLst>
                                    </p:anim>
                                    <p:anim calcmode="lin" valueType="num">
                                      <p:cBhvr additive="base">
                                        <p:cTn id="6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BF9"/>
        </a:solidFill>
        <a:effectLst/>
      </p:bgPr>
    </p:bg>
    <p:spTree>
      <p:nvGrpSpPr>
        <p:cNvPr id="1" name=""/>
        <p:cNvGrpSpPr/>
        <p:nvPr/>
      </p:nvGrpSpPr>
      <p:grpSpPr>
        <a:xfrm>
          <a:off x="0" y="0"/>
          <a:ext cx="0" cy="0"/>
          <a:chOff x="0" y="0"/>
          <a:chExt cx="0" cy="0"/>
        </a:xfrm>
      </p:grpSpPr>
      <p:grpSp>
        <p:nvGrpSpPr>
          <p:cNvPr id="2" name="Group 2"/>
          <p:cNvGrpSpPr/>
          <p:nvPr/>
        </p:nvGrpSpPr>
        <p:grpSpPr>
          <a:xfrm>
            <a:off x="10684573" y="3482555"/>
            <a:ext cx="10715902" cy="7587694"/>
            <a:chOff x="0" y="0"/>
            <a:chExt cx="974039" cy="689696"/>
          </a:xfrm>
        </p:grpSpPr>
        <p:sp>
          <p:nvSpPr>
            <p:cNvPr id="3" name="Freeform 3"/>
            <p:cNvSpPr/>
            <p:nvPr/>
          </p:nvSpPr>
          <p:spPr>
            <a:xfrm>
              <a:off x="0" y="0"/>
              <a:ext cx="974039" cy="689696"/>
            </a:xfrm>
            <a:custGeom>
              <a:avLst/>
              <a:gdLst/>
              <a:ahLst/>
              <a:cxnLst/>
              <a:rect l="l" t="t" r="r" b="b"/>
              <a:pathLst>
                <a:path w="974039" h="689696">
                  <a:moveTo>
                    <a:pt x="0" y="0"/>
                  </a:moveTo>
                  <a:lnTo>
                    <a:pt x="974039" y="0"/>
                  </a:lnTo>
                  <a:lnTo>
                    <a:pt x="974039" y="689696"/>
                  </a:lnTo>
                  <a:lnTo>
                    <a:pt x="0" y="689696"/>
                  </a:lnTo>
                  <a:close/>
                </a:path>
              </a:pathLst>
            </a:custGeom>
            <a:solidFill>
              <a:srgbClr val="8574D1"/>
            </a:solidFill>
          </p:spPr>
        </p:sp>
        <p:sp>
          <p:nvSpPr>
            <p:cNvPr id="4" name="TextBox 4"/>
            <p:cNvSpPr txBox="1"/>
            <p:nvPr/>
          </p:nvSpPr>
          <p:spPr>
            <a:xfrm>
              <a:off x="0" y="-9525"/>
              <a:ext cx="974039" cy="699221"/>
            </a:xfrm>
            <a:prstGeom prst="rect">
              <a:avLst/>
            </a:prstGeom>
          </p:spPr>
          <p:txBody>
            <a:bodyPr lIns="50800" tIns="50800" rIns="50800" bIns="50800" rtlCol="0" anchor="ctr"/>
            <a:lstStyle/>
            <a:p>
              <a:pPr algn="ctr">
                <a:lnSpc>
                  <a:spcPts val="2952"/>
                </a:lnSpc>
              </a:pPr>
              <a:endParaRPr/>
            </a:p>
          </p:txBody>
        </p:sp>
      </p:grpSp>
      <p:sp>
        <p:nvSpPr>
          <p:cNvPr id="5" name="Freeform 5"/>
          <p:cNvSpPr/>
          <p:nvPr/>
        </p:nvSpPr>
        <p:spPr>
          <a:xfrm>
            <a:off x="10684573" y="3924803"/>
            <a:ext cx="8584235" cy="8184968"/>
          </a:xfrm>
          <a:custGeom>
            <a:avLst/>
            <a:gdLst/>
            <a:ahLst/>
            <a:cxnLst/>
            <a:rect l="l" t="t" r="r" b="b"/>
            <a:pathLst>
              <a:path w="8584235" h="8184968">
                <a:moveTo>
                  <a:pt x="0" y="0"/>
                </a:moveTo>
                <a:lnTo>
                  <a:pt x="8584234" y="0"/>
                </a:lnTo>
                <a:lnTo>
                  <a:pt x="8584234" y="8184968"/>
                </a:lnTo>
                <a:lnTo>
                  <a:pt x="0" y="8184968"/>
                </a:lnTo>
                <a:lnTo>
                  <a:pt x="0" y="0"/>
                </a:lnTo>
                <a:close/>
              </a:path>
            </a:pathLst>
          </a:custGeom>
          <a:blipFill>
            <a:blip r:embed="rId2"/>
            <a:stretch>
              <a:fillRect l="-35132" r="-35132"/>
            </a:stretch>
          </a:blipFill>
        </p:spPr>
      </p:sp>
      <p:sp>
        <p:nvSpPr>
          <p:cNvPr id="6" name="TextBox 6"/>
          <p:cNvSpPr txBox="1"/>
          <p:nvPr/>
        </p:nvSpPr>
        <p:spPr>
          <a:xfrm>
            <a:off x="687953" y="2651762"/>
            <a:ext cx="5192180" cy="464818"/>
          </a:xfrm>
          <a:prstGeom prst="rect">
            <a:avLst/>
          </a:prstGeom>
        </p:spPr>
        <p:txBody>
          <a:bodyPr lIns="0" tIns="0" rIns="0" bIns="0" rtlCol="0" anchor="t">
            <a:spAutoFit/>
          </a:bodyPr>
          <a:lstStyle/>
          <a:p>
            <a:pPr algn="ctr">
              <a:lnSpc>
                <a:spcPts val="3780"/>
              </a:lnSpc>
            </a:pPr>
            <a:r>
              <a:rPr lang="en-US" sz="2700" dirty="0" err="1">
                <a:solidFill>
                  <a:srgbClr val="000000"/>
                </a:solidFill>
                <a:latin typeface="Canva Sans Bold"/>
              </a:rPr>
              <a:t>MedSecure</a:t>
            </a:r>
            <a:r>
              <a:rPr lang="en-US" sz="2700" dirty="0">
                <a:solidFill>
                  <a:srgbClr val="000000"/>
                </a:solidFill>
                <a:latin typeface="Canva Sans Bold"/>
              </a:rPr>
              <a:t> Health Systems:</a:t>
            </a:r>
          </a:p>
        </p:txBody>
      </p:sp>
      <p:sp>
        <p:nvSpPr>
          <p:cNvPr id="7" name="TextBox 7"/>
          <p:cNvSpPr txBox="1"/>
          <p:nvPr/>
        </p:nvSpPr>
        <p:spPr>
          <a:xfrm>
            <a:off x="242806" y="3630930"/>
            <a:ext cx="10693462" cy="941070"/>
          </a:xfrm>
          <a:prstGeom prst="rect">
            <a:avLst/>
          </a:prstGeom>
        </p:spPr>
        <p:txBody>
          <a:bodyPr lIns="0" tIns="0" rIns="0" bIns="0" rtlCol="0" anchor="t">
            <a:spAutoFit/>
          </a:bodyPr>
          <a:lstStyle/>
          <a:p>
            <a:pPr algn="l">
              <a:lnSpc>
                <a:spcPts val="3780"/>
              </a:lnSpc>
            </a:pPr>
            <a:r>
              <a:rPr lang="en-US" sz="2700" dirty="0">
                <a:solidFill>
                  <a:srgbClr val="000000"/>
                </a:solidFill>
                <a:latin typeface="Canva Sans"/>
              </a:rPr>
              <a:t>A healthcare provider managing sensitive patient data and critical healthcare infrastructure.</a:t>
            </a:r>
          </a:p>
        </p:txBody>
      </p:sp>
      <p:sp>
        <p:nvSpPr>
          <p:cNvPr id="8" name="TextBox 8"/>
          <p:cNvSpPr txBox="1"/>
          <p:nvPr/>
        </p:nvSpPr>
        <p:spPr>
          <a:xfrm>
            <a:off x="397357" y="5086350"/>
            <a:ext cx="7662243" cy="464818"/>
          </a:xfrm>
          <a:prstGeom prst="rect">
            <a:avLst/>
          </a:prstGeom>
        </p:spPr>
        <p:txBody>
          <a:bodyPr lIns="0" tIns="0" rIns="0" bIns="0" rtlCol="0" anchor="t">
            <a:spAutoFit/>
          </a:bodyPr>
          <a:lstStyle/>
          <a:p>
            <a:pPr algn="ctr">
              <a:lnSpc>
                <a:spcPts val="3780"/>
              </a:lnSpc>
            </a:pPr>
            <a:r>
              <a:rPr lang="en-US" sz="2700" dirty="0">
                <a:solidFill>
                  <a:srgbClr val="000000"/>
                </a:solidFill>
                <a:latin typeface="Canva Sans Bold"/>
              </a:rPr>
              <a:t>Importance of </a:t>
            </a:r>
            <a:r>
              <a:rPr lang="en-US" sz="2700" dirty="0" err="1">
                <a:solidFill>
                  <a:srgbClr val="000000"/>
                </a:solidFill>
                <a:latin typeface="Canva Sans Bold"/>
              </a:rPr>
              <a:t>Cybersecurity</a:t>
            </a:r>
            <a:r>
              <a:rPr lang="en-US" sz="2700" dirty="0">
                <a:solidFill>
                  <a:srgbClr val="000000"/>
                </a:solidFill>
                <a:latin typeface="Canva Sans Bold"/>
              </a:rPr>
              <a:t> in Healthcare:</a:t>
            </a:r>
          </a:p>
        </p:txBody>
      </p:sp>
      <p:sp>
        <p:nvSpPr>
          <p:cNvPr id="9" name="TextBox 9"/>
          <p:cNvSpPr txBox="1"/>
          <p:nvPr/>
        </p:nvSpPr>
        <p:spPr>
          <a:xfrm>
            <a:off x="397357" y="6062918"/>
            <a:ext cx="9763280" cy="2369820"/>
          </a:xfrm>
          <a:prstGeom prst="rect">
            <a:avLst/>
          </a:prstGeom>
        </p:spPr>
        <p:txBody>
          <a:bodyPr lIns="0" tIns="0" rIns="0" bIns="0" rtlCol="0" anchor="t">
            <a:spAutoFit/>
          </a:bodyPr>
          <a:lstStyle/>
          <a:p>
            <a:pPr marL="582933" lvl="1" indent="-291467" algn="l">
              <a:lnSpc>
                <a:spcPts val="3780"/>
              </a:lnSpc>
              <a:buFont typeface="Arial"/>
              <a:buChar char="•"/>
            </a:pPr>
            <a:r>
              <a:rPr lang="en-US" sz="2700" dirty="0">
                <a:solidFill>
                  <a:srgbClr val="000000"/>
                </a:solidFill>
                <a:latin typeface="Canva Sans"/>
              </a:rPr>
              <a:t>Protects patient confidentiality.</a:t>
            </a:r>
          </a:p>
          <a:p>
            <a:pPr marL="582933" lvl="1" indent="-291467" algn="l">
              <a:lnSpc>
                <a:spcPts val="3780"/>
              </a:lnSpc>
              <a:buFont typeface="Arial"/>
              <a:buChar char="•"/>
            </a:pPr>
            <a:r>
              <a:rPr lang="en-US" sz="2700" dirty="0">
                <a:solidFill>
                  <a:srgbClr val="000000"/>
                </a:solidFill>
                <a:latin typeface="Canva Sans"/>
              </a:rPr>
              <a:t>Ensures data integrity.</a:t>
            </a:r>
          </a:p>
          <a:p>
            <a:pPr marL="582933" lvl="1" indent="-291467" algn="l">
              <a:lnSpc>
                <a:spcPts val="3780"/>
              </a:lnSpc>
              <a:buFont typeface="Arial"/>
              <a:buChar char="•"/>
            </a:pPr>
            <a:r>
              <a:rPr lang="en-US" sz="2700" dirty="0">
                <a:solidFill>
                  <a:srgbClr val="000000"/>
                </a:solidFill>
                <a:latin typeface="Canva Sans"/>
              </a:rPr>
              <a:t>Maintains system availability and operational efficiency.</a:t>
            </a:r>
          </a:p>
          <a:p>
            <a:pPr algn="ctr">
              <a:lnSpc>
                <a:spcPts val="3780"/>
              </a:lnSpc>
            </a:pPr>
            <a:endParaRPr lang="en-US" sz="2700" dirty="0">
              <a:solidFill>
                <a:srgbClr val="000000"/>
              </a:solidFill>
              <a:latin typeface="Canva Sans"/>
            </a:endParaRPr>
          </a:p>
        </p:txBody>
      </p:sp>
      <p:sp>
        <p:nvSpPr>
          <p:cNvPr id="10" name="TextBox 10"/>
          <p:cNvSpPr txBox="1"/>
          <p:nvPr/>
        </p:nvSpPr>
        <p:spPr>
          <a:xfrm>
            <a:off x="1589104" y="443720"/>
            <a:ext cx="5817180" cy="571564"/>
          </a:xfrm>
          <a:prstGeom prst="rect">
            <a:avLst/>
          </a:prstGeom>
        </p:spPr>
        <p:txBody>
          <a:bodyPr lIns="0" tIns="0" rIns="0" bIns="0" rtlCol="0" anchor="t">
            <a:spAutoFit/>
          </a:bodyPr>
          <a:lstStyle/>
          <a:p>
            <a:pPr marL="0" lvl="0" indent="0" algn="l">
              <a:lnSpc>
                <a:spcPts val="4454"/>
              </a:lnSpc>
            </a:pPr>
            <a:r>
              <a:rPr lang="en-US" sz="3775">
                <a:solidFill>
                  <a:srgbClr val="004AAD"/>
                </a:solidFill>
                <a:latin typeface="TT Chocolates Bold"/>
              </a:rPr>
              <a:t>CYBERGUARD SOLUTIONS</a:t>
            </a:r>
          </a:p>
        </p:txBody>
      </p:sp>
      <p:sp>
        <p:nvSpPr>
          <p:cNvPr id="11" name="Freeform 11"/>
          <p:cNvSpPr/>
          <p:nvPr/>
        </p:nvSpPr>
        <p:spPr>
          <a:xfrm>
            <a:off x="242806" y="234370"/>
            <a:ext cx="1102945" cy="1102945"/>
          </a:xfrm>
          <a:custGeom>
            <a:avLst/>
            <a:gdLst/>
            <a:ahLst/>
            <a:cxnLst/>
            <a:rect l="l" t="t" r="r" b="b"/>
            <a:pathLst>
              <a:path w="1102945" h="1102945">
                <a:moveTo>
                  <a:pt x="0" y="0"/>
                </a:moveTo>
                <a:lnTo>
                  <a:pt x="1102945" y="0"/>
                </a:lnTo>
                <a:lnTo>
                  <a:pt x="1102945" y="1102946"/>
                </a:lnTo>
                <a:lnTo>
                  <a:pt x="0" y="110294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12" name="Group 12"/>
          <p:cNvGrpSpPr/>
          <p:nvPr/>
        </p:nvGrpSpPr>
        <p:grpSpPr>
          <a:xfrm>
            <a:off x="-1378915" y="1337316"/>
            <a:ext cx="21045830" cy="1371596"/>
            <a:chOff x="0" y="0"/>
            <a:chExt cx="5542935" cy="361243"/>
          </a:xfrm>
        </p:grpSpPr>
        <p:sp>
          <p:nvSpPr>
            <p:cNvPr id="13" name="Freeform 13"/>
            <p:cNvSpPr/>
            <p:nvPr/>
          </p:nvSpPr>
          <p:spPr>
            <a:xfrm>
              <a:off x="0" y="0"/>
              <a:ext cx="5542935" cy="361243"/>
            </a:xfrm>
            <a:custGeom>
              <a:avLst/>
              <a:gdLst/>
              <a:ahLst/>
              <a:cxnLst/>
              <a:rect l="l" t="t" r="r" b="b"/>
              <a:pathLst>
                <a:path w="5542935" h="361243">
                  <a:moveTo>
                    <a:pt x="0" y="0"/>
                  </a:moveTo>
                  <a:lnTo>
                    <a:pt x="5542935" y="0"/>
                  </a:lnTo>
                  <a:lnTo>
                    <a:pt x="5542935" y="361243"/>
                  </a:lnTo>
                  <a:lnTo>
                    <a:pt x="0" y="361243"/>
                  </a:lnTo>
                  <a:close/>
                </a:path>
              </a:pathLst>
            </a:custGeom>
            <a:solidFill>
              <a:srgbClr val="8574D1"/>
            </a:solidFill>
          </p:spPr>
        </p:sp>
        <p:sp>
          <p:nvSpPr>
            <p:cNvPr id="14" name="TextBox 14"/>
            <p:cNvSpPr txBox="1"/>
            <p:nvPr/>
          </p:nvSpPr>
          <p:spPr>
            <a:xfrm>
              <a:off x="0" y="-38100"/>
              <a:ext cx="5542935" cy="399343"/>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3284042" y="1146816"/>
            <a:ext cx="10043297" cy="1562096"/>
          </a:xfrm>
          <a:prstGeom prst="rect">
            <a:avLst/>
          </a:prstGeom>
        </p:spPr>
        <p:txBody>
          <a:bodyPr lIns="0" tIns="0" rIns="0" bIns="0" rtlCol="0" anchor="t">
            <a:spAutoFit/>
          </a:bodyPr>
          <a:lstStyle/>
          <a:p>
            <a:pPr algn="l">
              <a:lnSpc>
                <a:spcPts val="12600"/>
              </a:lnSpc>
            </a:pPr>
            <a:r>
              <a:rPr lang="en-US" sz="9000" dirty="0">
                <a:solidFill>
                  <a:srgbClr val="004AAD"/>
                </a:solidFill>
                <a:latin typeface="TT Chocolates Bold"/>
              </a:rPr>
              <a:t>Client Background </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BF9"/>
        </a:solidFill>
        <a:effectLst/>
      </p:bgPr>
    </p:bg>
    <p:spTree>
      <p:nvGrpSpPr>
        <p:cNvPr id="1" name=""/>
        <p:cNvGrpSpPr/>
        <p:nvPr/>
      </p:nvGrpSpPr>
      <p:grpSpPr>
        <a:xfrm>
          <a:off x="0" y="0"/>
          <a:ext cx="0" cy="0"/>
          <a:chOff x="0" y="0"/>
          <a:chExt cx="0" cy="0"/>
        </a:xfrm>
      </p:grpSpPr>
      <p:grpSp>
        <p:nvGrpSpPr>
          <p:cNvPr id="2" name="Group 2"/>
          <p:cNvGrpSpPr/>
          <p:nvPr/>
        </p:nvGrpSpPr>
        <p:grpSpPr>
          <a:xfrm>
            <a:off x="-1369996" y="1594284"/>
            <a:ext cx="21045830" cy="1446677"/>
            <a:chOff x="0" y="0"/>
            <a:chExt cx="5542935" cy="381018"/>
          </a:xfrm>
        </p:grpSpPr>
        <p:sp>
          <p:nvSpPr>
            <p:cNvPr id="3" name="Freeform 3"/>
            <p:cNvSpPr/>
            <p:nvPr/>
          </p:nvSpPr>
          <p:spPr>
            <a:xfrm>
              <a:off x="0" y="0"/>
              <a:ext cx="5542935" cy="381018"/>
            </a:xfrm>
            <a:custGeom>
              <a:avLst/>
              <a:gdLst/>
              <a:ahLst/>
              <a:cxnLst/>
              <a:rect l="l" t="t" r="r" b="b"/>
              <a:pathLst>
                <a:path w="5542935" h="381018">
                  <a:moveTo>
                    <a:pt x="0" y="0"/>
                  </a:moveTo>
                  <a:lnTo>
                    <a:pt x="5542935" y="0"/>
                  </a:lnTo>
                  <a:lnTo>
                    <a:pt x="5542935" y="381018"/>
                  </a:lnTo>
                  <a:lnTo>
                    <a:pt x="0" y="381018"/>
                  </a:lnTo>
                  <a:close/>
                </a:path>
              </a:pathLst>
            </a:custGeom>
            <a:solidFill>
              <a:srgbClr val="8574D1"/>
            </a:solidFill>
          </p:spPr>
        </p:sp>
        <p:sp>
          <p:nvSpPr>
            <p:cNvPr id="4" name="TextBox 4"/>
            <p:cNvSpPr txBox="1"/>
            <p:nvPr/>
          </p:nvSpPr>
          <p:spPr>
            <a:xfrm>
              <a:off x="0" y="-38100"/>
              <a:ext cx="5542935" cy="419118"/>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1043712" y="1389326"/>
            <a:ext cx="16218413" cy="1651635"/>
          </a:xfrm>
          <a:prstGeom prst="rect">
            <a:avLst/>
          </a:prstGeom>
        </p:spPr>
        <p:txBody>
          <a:bodyPr lIns="0" tIns="0" rIns="0" bIns="0" rtlCol="0" anchor="t">
            <a:spAutoFit/>
          </a:bodyPr>
          <a:lstStyle/>
          <a:p>
            <a:pPr algn="ctr">
              <a:lnSpc>
                <a:spcPts val="13439"/>
              </a:lnSpc>
            </a:pPr>
            <a:r>
              <a:rPr lang="en-US" sz="9600" dirty="0">
                <a:solidFill>
                  <a:srgbClr val="004AAD"/>
                </a:solidFill>
                <a:latin typeface="TT Chocolates Bold"/>
              </a:rPr>
              <a:t>Security Control Analysis</a:t>
            </a:r>
            <a:r>
              <a:rPr lang="en-US" sz="9600" dirty="0">
                <a:solidFill>
                  <a:srgbClr val="004AAD"/>
                </a:solidFill>
                <a:latin typeface="TT Chocolates"/>
              </a:rPr>
              <a:t> </a:t>
            </a:r>
          </a:p>
        </p:txBody>
      </p:sp>
      <p:sp>
        <p:nvSpPr>
          <p:cNvPr id="6" name="TextBox 6"/>
          <p:cNvSpPr txBox="1"/>
          <p:nvPr/>
        </p:nvSpPr>
        <p:spPr>
          <a:xfrm>
            <a:off x="1028700" y="4069034"/>
            <a:ext cx="4966556" cy="688446"/>
          </a:xfrm>
          <a:prstGeom prst="rect">
            <a:avLst/>
          </a:prstGeom>
        </p:spPr>
        <p:txBody>
          <a:bodyPr lIns="0" tIns="0" rIns="0" bIns="0" rtlCol="0" anchor="t">
            <a:spAutoFit/>
          </a:bodyPr>
          <a:lstStyle/>
          <a:p>
            <a:pPr algn="l">
              <a:lnSpc>
                <a:spcPts val="5629"/>
              </a:lnSpc>
            </a:pPr>
            <a:r>
              <a:rPr lang="en-US" sz="4020" dirty="0">
                <a:solidFill>
                  <a:srgbClr val="000000"/>
                </a:solidFill>
                <a:latin typeface="TT Chocolates Bold"/>
              </a:rPr>
              <a:t>Preventive Controls:</a:t>
            </a:r>
          </a:p>
        </p:txBody>
      </p:sp>
      <p:sp>
        <p:nvSpPr>
          <p:cNvPr id="7" name="TextBox 7"/>
          <p:cNvSpPr txBox="1"/>
          <p:nvPr/>
        </p:nvSpPr>
        <p:spPr>
          <a:xfrm>
            <a:off x="1043712" y="4943363"/>
            <a:ext cx="5108586" cy="4907044"/>
          </a:xfrm>
          <a:prstGeom prst="rect">
            <a:avLst/>
          </a:prstGeom>
        </p:spPr>
        <p:txBody>
          <a:bodyPr lIns="0" tIns="0" rIns="0" bIns="0" rtlCol="0" anchor="t">
            <a:spAutoFit/>
          </a:bodyPr>
          <a:lstStyle/>
          <a:p>
            <a:pPr algn="l">
              <a:lnSpc>
                <a:spcPts val="3583"/>
              </a:lnSpc>
            </a:pPr>
            <a:r>
              <a:rPr lang="en-US" sz="2559" dirty="0">
                <a:solidFill>
                  <a:srgbClr val="0E0340"/>
                </a:solidFill>
                <a:latin typeface="TT Chocolates"/>
              </a:rPr>
              <a:t>Preventive controls aim to stop security incidents before they occur. For </a:t>
            </a:r>
            <a:r>
              <a:rPr lang="en-US" sz="2559" dirty="0" err="1">
                <a:solidFill>
                  <a:srgbClr val="0E0340"/>
                </a:solidFill>
                <a:latin typeface="TT Chocolates"/>
              </a:rPr>
              <a:t>MedSecure</a:t>
            </a:r>
            <a:r>
              <a:rPr lang="en-US" sz="2559" dirty="0">
                <a:solidFill>
                  <a:srgbClr val="0E0340"/>
                </a:solidFill>
                <a:latin typeface="TT Chocolates"/>
              </a:rPr>
              <a:t> Health Systems, these include</a:t>
            </a:r>
          </a:p>
          <a:p>
            <a:pPr marL="552554" lvl="1" indent="-276277" algn="l">
              <a:lnSpc>
                <a:spcPts val="3583"/>
              </a:lnSpc>
              <a:buFont typeface="Arial"/>
              <a:buChar char="•"/>
            </a:pPr>
            <a:r>
              <a:rPr lang="en-US" sz="2559" dirty="0">
                <a:solidFill>
                  <a:srgbClr val="0E0340"/>
                </a:solidFill>
                <a:latin typeface="TT Chocolates"/>
              </a:rPr>
              <a:t> </a:t>
            </a:r>
            <a:r>
              <a:rPr lang="en-US" sz="2559" dirty="0">
                <a:solidFill>
                  <a:srgbClr val="004AAD"/>
                </a:solidFill>
                <a:latin typeface="TT Chocolates"/>
              </a:rPr>
              <a:t>role-based access control (RBAC) </a:t>
            </a:r>
            <a:r>
              <a:rPr lang="en-US" sz="2559" dirty="0">
                <a:solidFill>
                  <a:srgbClr val="0E0340"/>
                </a:solidFill>
                <a:latin typeface="TT Chocolates"/>
              </a:rPr>
              <a:t>to restrict data access, </a:t>
            </a:r>
          </a:p>
          <a:p>
            <a:pPr marL="552554" lvl="1" indent="-276277" algn="l">
              <a:lnSpc>
                <a:spcPts val="3583"/>
              </a:lnSpc>
              <a:buFont typeface="Arial"/>
              <a:buChar char="•"/>
            </a:pPr>
            <a:r>
              <a:rPr lang="en-US" sz="2559" dirty="0">
                <a:solidFill>
                  <a:srgbClr val="004AAD"/>
                </a:solidFill>
                <a:latin typeface="TT Chocolates"/>
              </a:rPr>
              <a:t>firewalls</a:t>
            </a:r>
            <a:r>
              <a:rPr lang="en-US" sz="2559" dirty="0">
                <a:solidFill>
                  <a:srgbClr val="0E0340"/>
                </a:solidFill>
                <a:latin typeface="TT Chocolates"/>
              </a:rPr>
              <a:t> to block unauthorized network traffic, and</a:t>
            </a:r>
          </a:p>
          <a:p>
            <a:pPr marL="552554" lvl="1" indent="-276277" algn="l">
              <a:lnSpc>
                <a:spcPts val="3583"/>
              </a:lnSpc>
              <a:buFont typeface="Arial"/>
              <a:buChar char="•"/>
            </a:pPr>
            <a:r>
              <a:rPr lang="en-US" sz="2559" dirty="0">
                <a:solidFill>
                  <a:srgbClr val="0E0340"/>
                </a:solidFill>
                <a:latin typeface="TT Chocolates"/>
              </a:rPr>
              <a:t> </a:t>
            </a:r>
            <a:r>
              <a:rPr lang="en-US" sz="2559" dirty="0">
                <a:solidFill>
                  <a:srgbClr val="004AAD"/>
                </a:solidFill>
                <a:latin typeface="TT Chocolates"/>
              </a:rPr>
              <a:t>encryption</a:t>
            </a:r>
            <a:r>
              <a:rPr lang="en-US" sz="2559" dirty="0">
                <a:solidFill>
                  <a:srgbClr val="0E0340"/>
                </a:solidFill>
                <a:latin typeface="TT Chocolates"/>
              </a:rPr>
              <a:t> (AES-256 for data at rest, TLS/SSL for data in transit) to secure patient information.</a:t>
            </a:r>
          </a:p>
        </p:txBody>
      </p:sp>
      <p:sp>
        <p:nvSpPr>
          <p:cNvPr id="8" name="TextBox 8"/>
          <p:cNvSpPr txBox="1"/>
          <p:nvPr/>
        </p:nvSpPr>
        <p:spPr>
          <a:xfrm>
            <a:off x="6639757" y="4069034"/>
            <a:ext cx="5517510" cy="688446"/>
          </a:xfrm>
          <a:prstGeom prst="rect">
            <a:avLst/>
          </a:prstGeom>
        </p:spPr>
        <p:txBody>
          <a:bodyPr lIns="0" tIns="0" rIns="0" bIns="0" rtlCol="0" anchor="t">
            <a:spAutoFit/>
          </a:bodyPr>
          <a:lstStyle/>
          <a:p>
            <a:pPr algn="l">
              <a:lnSpc>
                <a:spcPts val="5629"/>
              </a:lnSpc>
            </a:pPr>
            <a:r>
              <a:rPr lang="en-US" sz="4020" dirty="0">
                <a:solidFill>
                  <a:srgbClr val="000000"/>
                </a:solidFill>
                <a:latin typeface="TT Chocolates Bold"/>
              </a:rPr>
              <a:t>Detective Controls:</a:t>
            </a:r>
          </a:p>
        </p:txBody>
      </p:sp>
      <p:sp>
        <p:nvSpPr>
          <p:cNvPr id="9" name="TextBox 9"/>
          <p:cNvSpPr txBox="1"/>
          <p:nvPr/>
        </p:nvSpPr>
        <p:spPr>
          <a:xfrm>
            <a:off x="6116303" y="5105518"/>
            <a:ext cx="5811426" cy="4744889"/>
          </a:xfrm>
          <a:prstGeom prst="rect">
            <a:avLst/>
          </a:prstGeom>
        </p:spPr>
        <p:txBody>
          <a:bodyPr lIns="0" tIns="0" rIns="0" bIns="0" rtlCol="0" anchor="t">
            <a:spAutoFit/>
          </a:bodyPr>
          <a:lstStyle/>
          <a:p>
            <a:pPr algn="l">
              <a:lnSpc>
                <a:spcPts val="3711"/>
              </a:lnSpc>
            </a:pPr>
            <a:r>
              <a:rPr lang="en-US" sz="2651" dirty="0">
                <a:solidFill>
                  <a:srgbClr val="0E0340"/>
                </a:solidFill>
                <a:latin typeface="TT Chocolates"/>
              </a:rPr>
              <a:t>Detective controls identify and detect security incidents swiftly. </a:t>
            </a:r>
            <a:r>
              <a:rPr lang="en-US" sz="2651" dirty="0" err="1">
                <a:solidFill>
                  <a:srgbClr val="0E0340"/>
                </a:solidFill>
                <a:latin typeface="TT Chocolates"/>
              </a:rPr>
              <a:t>MedSecure</a:t>
            </a:r>
            <a:r>
              <a:rPr lang="en-US" sz="2651" dirty="0">
                <a:solidFill>
                  <a:srgbClr val="0E0340"/>
                </a:solidFill>
                <a:latin typeface="TT Chocolates"/>
              </a:rPr>
              <a:t> employs </a:t>
            </a:r>
            <a:endParaRPr lang="en-US" sz="2651" dirty="0" smtClean="0">
              <a:solidFill>
                <a:srgbClr val="004AAD"/>
              </a:solidFill>
              <a:latin typeface="TT Chocolates"/>
            </a:endParaRPr>
          </a:p>
          <a:p>
            <a:pPr marL="572372" lvl="1" indent="-286186">
              <a:lnSpc>
                <a:spcPts val="3711"/>
              </a:lnSpc>
              <a:buFont typeface="Arial"/>
              <a:buChar char="•"/>
            </a:pPr>
            <a:r>
              <a:rPr lang="en-US" sz="2651" dirty="0">
                <a:solidFill>
                  <a:srgbClr val="0070C0"/>
                </a:solidFill>
                <a:latin typeface="TT Chocolates"/>
              </a:rPr>
              <a:t>Intrusion </a:t>
            </a:r>
            <a:r>
              <a:rPr lang="en-US" sz="2651" dirty="0">
                <a:solidFill>
                  <a:srgbClr val="004AAD"/>
                </a:solidFill>
                <a:latin typeface="TT Chocolates"/>
              </a:rPr>
              <a:t>Detection Systems (IDS)</a:t>
            </a:r>
            <a:r>
              <a:rPr lang="en-US" sz="2651" dirty="0">
                <a:solidFill>
                  <a:srgbClr val="0E0340"/>
                </a:solidFill>
                <a:latin typeface="TT Chocolates"/>
              </a:rPr>
              <a:t> to monitor network and host activities, </a:t>
            </a:r>
          </a:p>
          <a:p>
            <a:pPr marL="572372" lvl="1" indent="-286186" algn="l">
              <a:lnSpc>
                <a:spcPts val="3711"/>
              </a:lnSpc>
              <a:buFont typeface="Arial"/>
              <a:buChar char="•"/>
            </a:pPr>
            <a:r>
              <a:rPr lang="en-US" sz="2651" dirty="0" smtClean="0">
                <a:solidFill>
                  <a:srgbClr val="004AAD"/>
                </a:solidFill>
                <a:latin typeface="TT Chocolates"/>
              </a:rPr>
              <a:t>Security </a:t>
            </a:r>
            <a:r>
              <a:rPr lang="en-US" sz="2651" dirty="0">
                <a:solidFill>
                  <a:srgbClr val="004AAD"/>
                </a:solidFill>
                <a:latin typeface="TT Chocolates"/>
              </a:rPr>
              <a:t>Information and Event Management (SIEM</a:t>
            </a:r>
            <a:r>
              <a:rPr lang="en-US" sz="2651" dirty="0">
                <a:solidFill>
                  <a:srgbClr val="0E0340"/>
                </a:solidFill>
                <a:latin typeface="TT Chocolates"/>
              </a:rPr>
              <a:t>) to analyze logs and provide alerts, </a:t>
            </a:r>
            <a:r>
              <a:rPr lang="en-US" sz="2651" dirty="0" smtClean="0">
                <a:solidFill>
                  <a:srgbClr val="0E0340"/>
                </a:solidFill>
                <a:latin typeface="TT Chocolates"/>
              </a:rPr>
              <a:t>and </a:t>
            </a:r>
            <a:endParaRPr lang="en-US" sz="2651" dirty="0">
              <a:solidFill>
                <a:srgbClr val="0E0340"/>
              </a:solidFill>
              <a:latin typeface="TT Chocolates"/>
            </a:endParaRPr>
          </a:p>
          <a:p>
            <a:pPr marL="572372" lvl="1" indent="-286186" algn="l">
              <a:lnSpc>
                <a:spcPts val="3711"/>
              </a:lnSpc>
              <a:buFont typeface="Arial"/>
              <a:buChar char="•"/>
            </a:pPr>
            <a:r>
              <a:rPr lang="en-US" sz="2651" dirty="0">
                <a:solidFill>
                  <a:srgbClr val="004AAD"/>
                </a:solidFill>
                <a:latin typeface="TT Chocolates"/>
              </a:rPr>
              <a:t>regular log and network traffic</a:t>
            </a:r>
            <a:r>
              <a:rPr lang="en-US" sz="2651" dirty="0">
                <a:solidFill>
                  <a:srgbClr val="0E0340"/>
                </a:solidFill>
                <a:latin typeface="TT Chocolates"/>
              </a:rPr>
              <a:t> monitoring to catch anomalies early.</a:t>
            </a:r>
          </a:p>
        </p:txBody>
      </p:sp>
      <p:sp>
        <p:nvSpPr>
          <p:cNvPr id="10" name="TextBox 10"/>
          <p:cNvSpPr txBox="1"/>
          <p:nvPr/>
        </p:nvSpPr>
        <p:spPr>
          <a:xfrm>
            <a:off x="12514911" y="4069034"/>
            <a:ext cx="5524996" cy="688446"/>
          </a:xfrm>
          <a:prstGeom prst="rect">
            <a:avLst/>
          </a:prstGeom>
        </p:spPr>
        <p:txBody>
          <a:bodyPr lIns="0" tIns="0" rIns="0" bIns="0" rtlCol="0" anchor="t">
            <a:spAutoFit/>
          </a:bodyPr>
          <a:lstStyle/>
          <a:p>
            <a:pPr algn="l">
              <a:lnSpc>
                <a:spcPts val="5629"/>
              </a:lnSpc>
            </a:pPr>
            <a:r>
              <a:rPr lang="en-US" sz="4020" dirty="0">
                <a:solidFill>
                  <a:srgbClr val="000000"/>
                </a:solidFill>
                <a:latin typeface="TT Chocolates Bold"/>
              </a:rPr>
              <a:t>Corrective Controls:</a:t>
            </a:r>
          </a:p>
        </p:txBody>
      </p:sp>
      <p:sp>
        <p:nvSpPr>
          <p:cNvPr id="11" name="TextBox 11"/>
          <p:cNvSpPr txBox="1"/>
          <p:nvPr/>
        </p:nvSpPr>
        <p:spPr>
          <a:xfrm>
            <a:off x="12266818" y="4922498"/>
            <a:ext cx="6021182" cy="5364502"/>
          </a:xfrm>
          <a:prstGeom prst="rect">
            <a:avLst/>
          </a:prstGeom>
        </p:spPr>
        <p:txBody>
          <a:bodyPr lIns="0" tIns="0" rIns="0" bIns="0" rtlCol="0" anchor="t">
            <a:spAutoFit/>
          </a:bodyPr>
          <a:lstStyle/>
          <a:p>
            <a:pPr algn="l">
              <a:lnSpc>
                <a:spcPts val="3568"/>
              </a:lnSpc>
            </a:pPr>
            <a:r>
              <a:rPr lang="en-US" sz="2549" dirty="0">
                <a:solidFill>
                  <a:srgbClr val="0E0340"/>
                </a:solidFill>
                <a:latin typeface="TT Chocolates"/>
              </a:rPr>
              <a:t>Corrective controls address and recover from security incidents, minimizing their impact. </a:t>
            </a:r>
            <a:r>
              <a:rPr lang="en-US" sz="2549" dirty="0" err="1">
                <a:solidFill>
                  <a:srgbClr val="0E0340"/>
                </a:solidFill>
                <a:latin typeface="TT Chocolates"/>
              </a:rPr>
              <a:t>MedSecure's</a:t>
            </a:r>
            <a:r>
              <a:rPr lang="en-US" sz="2549" dirty="0">
                <a:solidFill>
                  <a:srgbClr val="0E0340"/>
                </a:solidFill>
                <a:latin typeface="TT Chocolates"/>
              </a:rPr>
              <a:t> incident response plan outlines steps for managing breaches, supported by </a:t>
            </a:r>
          </a:p>
          <a:p>
            <a:pPr marL="550356" lvl="1" indent="-275178" algn="l">
              <a:lnSpc>
                <a:spcPts val="3568"/>
              </a:lnSpc>
              <a:buFont typeface="Arial"/>
              <a:buChar char="•"/>
            </a:pPr>
            <a:r>
              <a:rPr lang="en-US" sz="2549" dirty="0">
                <a:solidFill>
                  <a:srgbClr val="004AAD"/>
                </a:solidFill>
                <a:latin typeface="TT Chocolates"/>
              </a:rPr>
              <a:t>regular backups and recovery</a:t>
            </a:r>
            <a:r>
              <a:rPr lang="en-US" sz="2549" dirty="0">
                <a:solidFill>
                  <a:srgbClr val="0E0340"/>
                </a:solidFill>
                <a:latin typeface="TT Chocolates"/>
              </a:rPr>
              <a:t> plan to ensure data restoration. </a:t>
            </a:r>
          </a:p>
          <a:p>
            <a:pPr marL="550356" lvl="1" indent="-275178" algn="l">
              <a:lnSpc>
                <a:spcPts val="3568"/>
              </a:lnSpc>
              <a:buFont typeface="Arial"/>
              <a:buChar char="•"/>
            </a:pPr>
            <a:r>
              <a:rPr lang="en-US" sz="2549" dirty="0">
                <a:solidFill>
                  <a:srgbClr val="004AAD"/>
                </a:solidFill>
                <a:latin typeface="TT Chocolates"/>
              </a:rPr>
              <a:t>Keeping systems updated</a:t>
            </a:r>
            <a:r>
              <a:rPr lang="en-US" sz="2549" dirty="0">
                <a:solidFill>
                  <a:srgbClr val="0E0340"/>
                </a:solidFill>
                <a:latin typeface="TT Chocolates"/>
              </a:rPr>
              <a:t> through patch management and </a:t>
            </a:r>
          </a:p>
          <a:p>
            <a:pPr marL="550356" lvl="1" indent="-275178" algn="l">
              <a:lnSpc>
                <a:spcPts val="3568"/>
              </a:lnSpc>
              <a:buFont typeface="Arial"/>
              <a:buChar char="•"/>
            </a:pPr>
            <a:r>
              <a:rPr lang="en-US" sz="2549" dirty="0">
                <a:solidFill>
                  <a:srgbClr val="0E0340"/>
                </a:solidFill>
                <a:latin typeface="TT Chocolates"/>
              </a:rPr>
              <a:t>conducting root cause analysis help prevent future issues and enhance overall security.</a:t>
            </a:r>
          </a:p>
        </p:txBody>
      </p:sp>
      <p:sp>
        <p:nvSpPr>
          <p:cNvPr id="12" name="TextBox 12"/>
          <p:cNvSpPr txBox="1"/>
          <p:nvPr/>
        </p:nvSpPr>
        <p:spPr>
          <a:xfrm>
            <a:off x="1589104" y="443720"/>
            <a:ext cx="5817180" cy="571564"/>
          </a:xfrm>
          <a:prstGeom prst="rect">
            <a:avLst/>
          </a:prstGeom>
        </p:spPr>
        <p:txBody>
          <a:bodyPr lIns="0" tIns="0" rIns="0" bIns="0" rtlCol="0" anchor="t">
            <a:spAutoFit/>
          </a:bodyPr>
          <a:lstStyle/>
          <a:p>
            <a:pPr marL="0" lvl="0" indent="0" algn="l">
              <a:lnSpc>
                <a:spcPts val="4454"/>
              </a:lnSpc>
            </a:pPr>
            <a:r>
              <a:rPr lang="en-US" sz="3775">
                <a:solidFill>
                  <a:srgbClr val="004AAD"/>
                </a:solidFill>
                <a:latin typeface="TT Chocolates Bold"/>
              </a:rPr>
              <a:t>CYBERGUARD SOLUTIONS</a:t>
            </a:r>
          </a:p>
        </p:txBody>
      </p:sp>
      <p:sp>
        <p:nvSpPr>
          <p:cNvPr id="13" name="Freeform 13"/>
          <p:cNvSpPr/>
          <p:nvPr/>
        </p:nvSpPr>
        <p:spPr>
          <a:xfrm>
            <a:off x="266480" y="103806"/>
            <a:ext cx="1102945" cy="1102945"/>
          </a:xfrm>
          <a:custGeom>
            <a:avLst/>
            <a:gdLst/>
            <a:ahLst/>
            <a:cxnLst/>
            <a:rect l="l" t="t" r="r" b="b"/>
            <a:pathLst>
              <a:path w="1102945" h="1102945">
                <a:moveTo>
                  <a:pt x="0" y="0"/>
                </a:moveTo>
                <a:lnTo>
                  <a:pt x="1102946" y="0"/>
                </a:lnTo>
                <a:lnTo>
                  <a:pt x="1102946" y="1102945"/>
                </a:lnTo>
                <a:lnTo>
                  <a:pt x="0" y="110294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BF9"/>
        </a:solidFill>
        <a:effectLst/>
      </p:bgPr>
    </p:bg>
    <p:spTree>
      <p:nvGrpSpPr>
        <p:cNvPr id="1" name=""/>
        <p:cNvGrpSpPr/>
        <p:nvPr/>
      </p:nvGrpSpPr>
      <p:grpSpPr>
        <a:xfrm>
          <a:off x="0" y="0"/>
          <a:ext cx="0" cy="0"/>
          <a:chOff x="0" y="0"/>
          <a:chExt cx="0" cy="0"/>
        </a:xfrm>
      </p:grpSpPr>
      <p:grpSp>
        <p:nvGrpSpPr>
          <p:cNvPr id="2" name="Group 2"/>
          <p:cNvGrpSpPr/>
          <p:nvPr/>
        </p:nvGrpSpPr>
        <p:grpSpPr>
          <a:xfrm>
            <a:off x="-1378915" y="1359151"/>
            <a:ext cx="21045830" cy="2443182"/>
            <a:chOff x="0" y="0"/>
            <a:chExt cx="5542935" cy="643472"/>
          </a:xfrm>
        </p:grpSpPr>
        <p:sp>
          <p:nvSpPr>
            <p:cNvPr id="3" name="Freeform 3"/>
            <p:cNvSpPr/>
            <p:nvPr/>
          </p:nvSpPr>
          <p:spPr>
            <a:xfrm>
              <a:off x="0" y="0"/>
              <a:ext cx="5542935" cy="643472"/>
            </a:xfrm>
            <a:custGeom>
              <a:avLst/>
              <a:gdLst/>
              <a:ahLst/>
              <a:cxnLst/>
              <a:rect l="l" t="t" r="r" b="b"/>
              <a:pathLst>
                <a:path w="5542935" h="643472">
                  <a:moveTo>
                    <a:pt x="0" y="0"/>
                  </a:moveTo>
                  <a:lnTo>
                    <a:pt x="5542935" y="0"/>
                  </a:lnTo>
                  <a:lnTo>
                    <a:pt x="5542935" y="643472"/>
                  </a:lnTo>
                  <a:lnTo>
                    <a:pt x="0" y="643472"/>
                  </a:lnTo>
                  <a:close/>
                </a:path>
              </a:pathLst>
            </a:custGeom>
            <a:solidFill>
              <a:srgbClr val="8574D1"/>
            </a:solidFill>
          </p:spPr>
        </p:sp>
        <p:sp>
          <p:nvSpPr>
            <p:cNvPr id="4" name="TextBox 4"/>
            <p:cNvSpPr txBox="1"/>
            <p:nvPr/>
          </p:nvSpPr>
          <p:spPr>
            <a:xfrm>
              <a:off x="0" y="-38100"/>
              <a:ext cx="5542935" cy="681572"/>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6061868"/>
            <a:ext cx="4731423" cy="4183481"/>
            <a:chOff x="0" y="0"/>
            <a:chExt cx="1246136" cy="1101822"/>
          </a:xfrm>
        </p:grpSpPr>
        <p:sp>
          <p:nvSpPr>
            <p:cNvPr id="6" name="Freeform 6"/>
            <p:cNvSpPr/>
            <p:nvPr/>
          </p:nvSpPr>
          <p:spPr>
            <a:xfrm>
              <a:off x="0" y="0"/>
              <a:ext cx="1246136" cy="1101822"/>
            </a:xfrm>
            <a:custGeom>
              <a:avLst/>
              <a:gdLst/>
              <a:ahLst/>
              <a:cxnLst/>
              <a:rect l="l" t="t" r="r" b="b"/>
              <a:pathLst>
                <a:path w="1246136" h="1101822">
                  <a:moveTo>
                    <a:pt x="1246136" y="0"/>
                  </a:moveTo>
                  <a:lnTo>
                    <a:pt x="1246136" y="1101822"/>
                  </a:lnTo>
                  <a:lnTo>
                    <a:pt x="623068" y="974822"/>
                  </a:lnTo>
                  <a:lnTo>
                    <a:pt x="0" y="1101822"/>
                  </a:lnTo>
                  <a:lnTo>
                    <a:pt x="0" y="0"/>
                  </a:lnTo>
                  <a:lnTo>
                    <a:pt x="1246136" y="0"/>
                  </a:lnTo>
                  <a:close/>
                </a:path>
              </a:pathLst>
            </a:custGeom>
            <a:solidFill>
              <a:srgbClr val="B8AAD8"/>
            </a:solidFill>
          </p:spPr>
        </p:sp>
        <p:sp>
          <p:nvSpPr>
            <p:cNvPr id="7" name="TextBox 7"/>
            <p:cNvSpPr txBox="1"/>
            <p:nvPr/>
          </p:nvSpPr>
          <p:spPr>
            <a:xfrm>
              <a:off x="0" y="-47625"/>
              <a:ext cx="1246136" cy="1022447"/>
            </a:xfrm>
            <a:prstGeom prst="rect">
              <a:avLst/>
            </a:prstGeom>
          </p:spPr>
          <p:txBody>
            <a:bodyPr lIns="50800" tIns="50800" rIns="50800" bIns="50800" rtlCol="0" anchor="ctr"/>
            <a:lstStyle/>
            <a:p>
              <a:pPr algn="ctr">
                <a:lnSpc>
                  <a:spcPts val="3499"/>
                </a:lnSpc>
              </a:pPr>
              <a:r>
                <a:rPr lang="en-US" sz="2499" dirty="0">
                  <a:solidFill>
                    <a:srgbClr val="000000"/>
                  </a:solidFill>
                  <a:latin typeface="TT Chocolates Bold"/>
                </a:rPr>
                <a:t>Ensures that patient data at </a:t>
              </a:r>
              <a:r>
                <a:rPr lang="en-US" sz="2499" dirty="0" err="1">
                  <a:solidFill>
                    <a:srgbClr val="000000"/>
                  </a:solidFill>
                  <a:latin typeface="TT Chocolates Bold"/>
                </a:rPr>
                <a:t>MedSecure</a:t>
              </a:r>
              <a:r>
                <a:rPr lang="en-US" sz="2499" dirty="0">
                  <a:solidFill>
                    <a:srgbClr val="000000"/>
                  </a:solidFill>
                  <a:latin typeface="TT Chocolates Bold"/>
                </a:rPr>
                <a:t> Health Systems is only accessible to authorized healthcare professionals, protecting sensitive patient information from unauthorized access or breaches.</a:t>
              </a:r>
            </a:p>
          </p:txBody>
        </p:sp>
      </p:grpSp>
      <p:grpSp>
        <p:nvGrpSpPr>
          <p:cNvPr id="8" name="Group 8"/>
          <p:cNvGrpSpPr/>
          <p:nvPr/>
        </p:nvGrpSpPr>
        <p:grpSpPr>
          <a:xfrm>
            <a:off x="6229145" y="6061868"/>
            <a:ext cx="4731423" cy="4183481"/>
            <a:chOff x="0" y="0"/>
            <a:chExt cx="1246136" cy="1101822"/>
          </a:xfrm>
        </p:grpSpPr>
        <p:sp>
          <p:nvSpPr>
            <p:cNvPr id="9" name="Freeform 9"/>
            <p:cNvSpPr/>
            <p:nvPr/>
          </p:nvSpPr>
          <p:spPr>
            <a:xfrm>
              <a:off x="0" y="0"/>
              <a:ext cx="1246136" cy="1101822"/>
            </a:xfrm>
            <a:custGeom>
              <a:avLst/>
              <a:gdLst/>
              <a:ahLst/>
              <a:cxnLst/>
              <a:rect l="l" t="t" r="r" b="b"/>
              <a:pathLst>
                <a:path w="1246136" h="1101822">
                  <a:moveTo>
                    <a:pt x="1246136" y="0"/>
                  </a:moveTo>
                  <a:lnTo>
                    <a:pt x="1246136" y="1101822"/>
                  </a:lnTo>
                  <a:lnTo>
                    <a:pt x="623068" y="974822"/>
                  </a:lnTo>
                  <a:lnTo>
                    <a:pt x="0" y="1101822"/>
                  </a:lnTo>
                  <a:lnTo>
                    <a:pt x="0" y="0"/>
                  </a:lnTo>
                  <a:lnTo>
                    <a:pt x="1246136" y="0"/>
                  </a:lnTo>
                  <a:close/>
                </a:path>
              </a:pathLst>
            </a:custGeom>
            <a:solidFill>
              <a:srgbClr val="E0DAED"/>
            </a:solidFill>
          </p:spPr>
        </p:sp>
        <p:sp>
          <p:nvSpPr>
            <p:cNvPr id="10" name="TextBox 10"/>
            <p:cNvSpPr txBox="1"/>
            <p:nvPr/>
          </p:nvSpPr>
          <p:spPr>
            <a:xfrm>
              <a:off x="0" y="-47625"/>
              <a:ext cx="1246136" cy="1022447"/>
            </a:xfrm>
            <a:prstGeom prst="rect">
              <a:avLst/>
            </a:prstGeom>
          </p:spPr>
          <p:txBody>
            <a:bodyPr lIns="50800" tIns="50800" rIns="50800" bIns="50800" rtlCol="0" anchor="ctr"/>
            <a:lstStyle/>
            <a:p>
              <a:pPr algn="ctr">
                <a:lnSpc>
                  <a:spcPts val="3499"/>
                </a:lnSpc>
              </a:pPr>
              <a:r>
                <a:rPr lang="en-US" sz="2499" dirty="0">
                  <a:solidFill>
                    <a:srgbClr val="000000"/>
                  </a:solidFill>
                  <a:latin typeface="TT Chocolates Bold"/>
                </a:rPr>
                <a:t>Maintains the accuracy and consistency of patient records and medical data, ensuring that the information used for diagnosis and treatment remains reliable and unaltered by unauthorized parties.</a:t>
              </a:r>
            </a:p>
          </p:txBody>
        </p:sp>
      </p:grpSp>
      <p:grpSp>
        <p:nvGrpSpPr>
          <p:cNvPr id="11" name="Group 11"/>
          <p:cNvGrpSpPr/>
          <p:nvPr/>
        </p:nvGrpSpPr>
        <p:grpSpPr>
          <a:xfrm>
            <a:off x="12244813" y="6061868"/>
            <a:ext cx="4707232" cy="4183481"/>
            <a:chOff x="0" y="0"/>
            <a:chExt cx="1239765" cy="1101822"/>
          </a:xfrm>
        </p:grpSpPr>
        <p:sp>
          <p:nvSpPr>
            <p:cNvPr id="12" name="Freeform 12"/>
            <p:cNvSpPr/>
            <p:nvPr/>
          </p:nvSpPr>
          <p:spPr>
            <a:xfrm>
              <a:off x="0" y="0"/>
              <a:ext cx="1239765" cy="1101822"/>
            </a:xfrm>
            <a:custGeom>
              <a:avLst/>
              <a:gdLst/>
              <a:ahLst/>
              <a:cxnLst/>
              <a:rect l="l" t="t" r="r" b="b"/>
              <a:pathLst>
                <a:path w="1239765" h="1101822">
                  <a:moveTo>
                    <a:pt x="1239765" y="0"/>
                  </a:moveTo>
                  <a:lnTo>
                    <a:pt x="1239765" y="1101822"/>
                  </a:lnTo>
                  <a:lnTo>
                    <a:pt x="619882" y="974822"/>
                  </a:lnTo>
                  <a:lnTo>
                    <a:pt x="0" y="1101822"/>
                  </a:lnTo>
                  <a:lnTo>
                    <a:pt x="0" y="0"/>
                  </a:lnTo>
                  <a:lnTo>
                    <a:pt x="1239765" y="0"/>
                  </a:lnTo>
                  <a:close/>
                </a:path>
              </a:pathLst>
            </a:custGeom>
            <a:solidFill>
              <a:srgbClr val="B8AAD8"/>
            </a:solidFill>
          </p:spPr>
        </p:sp>
        <p:sp>
          <p:nvSpPr>
            <p:cNvPr id="13" name="TextBox 13"/>
            <p:cNvSpPr txBox="1"/>
            <p:nvPr/>
          </p:nvSpPr>
          <p:spPr>
            <a:xfrm>
              <a:off x="0" y="-47625"/>
              <a:ext cx="1239765" cy="1022447"/>
            </a:xfrm>
            <a:prstGeom prst="rect">
              <a:avLst/>
            </a:prstGeom>
          </p:spPr>
          <p:txBody>
            <a:bodyPr lIns="50800" tIns="50800" rIns="50800" bIns="50800" rtlCol="0" anchor="ctr"/>
            <a:lstStyle/>
            <a:p>
              <a:pPr algn="ctr">
                <a:lnSpc>
                  <a:spcPts val="3499"/>
                </a:lnSpc>
              </a:pPr>
              <a:r>
                <a:rPr lang="en-US" sz="2499" dirty="0">
                  <a:solidFill>
                    <a:srgbClr val="000000"/>
                  </a:solidFill>
                  <a:latin typeface="TT Chocolates Bold"/>
                </a:rPr>
                <a:t>Ensures that </a:t>
              </a:r>
              <a:r>
                <a:rPr lang="en-US" sz="2499" dirty="0" err="1">
                  <a:solidFill>
                    <a:srgbClr val="000000"/>
                  </a:solidFill>
                  <a:latin typeface="TT Chocolates Bold"/>
                </a:rPr>
                <a:t>MedSecure's</a:t>
              </a:r>
              <a:r>
                <a:rPr lang="en-US" sz="2499" dirty="0">
                  <a:solidFill>
                    <a:srgbClr val="000000"/>
                  </a:solidFill>
                  <a:latin typeface="TT Chocolates Bold"/>
                </a:rPr>
                <a:t> systems and patient data are accessible to healthcare providers whenever needed, supporting uninterrupted patient care and operational efficiency.</a:t>
              </a:r>
            </a:p>
          </p:txBody>
        </p:sp>
      </p:grpSp>
      <p:sp>
        <p:nvSpPr>
          <p:cNvPr id="14" name="TextBox 14"/>
          <p:cNvSpPr txBox="1"/>
          <p:nvPr/>
        </p:nvSpPr>
        <p:spPr>
          <a:xfrm>
            <a:off x="1043712" y="1712634"/>
            <a:ext cx="16218413" cy="1562096"/>
          </a:xfrm>
          <a:prstGeom prst="rect">
            <a:avLst/>
          </a:prstGeom>
        </p:spPr>
        <p:txBody>
          <a:bodyPr lIns="0" tIns="0" rIns="0" bIns="0" rtlCol="0" anchor="t">
            <a:spAutoFit/>
          </a:bodyPr>
          <a:lstStyle/>
          <a:p>
            <a:pPr algn="ctr">
              <a:lnSpc>
                <a:spcPts val="12600"/>
              </a:lnSpc>
            </a:pPr>
            <a:r>
              <a:rPr lang="en-US" sz="9000" dirty="0">
                <a:solidFill>
                  <a:srgbClr val="004AAD"/>
                </a:solidFill>
                <a:latin typeface="TT Chocolates Bold"/>
              </a:rPr>
              <a:t>Fundamental Security Concepts</a:t>
            </a:r>
            <a:r>
              <a:rPr lang="en-US" sz="9000" dirty="0">
                <a:solidFill>
                  <a:srgbClr val="004AAD"/>
                </a:solidFill>
                <a:latin typeface="TT Chocolates"/>
              </a:rPr>
              <a:t> </a:t>
            </a:r>
          </a:p>
        </p:txBody>
      </p:sp>
      <p:sp>
        <p:nvSpPr>
          <p:cNvPr id="15" name="TextBox 15"/>
          <p:cNvSpPr txBox="1"/>
          <p:nvPr/>
        </p:nvSpPr>
        <p:spPr>
          <a:xfrm>
            <a:off x="1262589" y="5101320"/>
            <a:ext cx="4966556" cy="688446"/>
          </a:xfrm>
          <a:prstGeom prst="rect">
            <a:avLst/>
          </a:prstGeom>
        </p:spPr>
        <p:txBody>
          <a:bodyPr lIns="0" tIns="0" rIns="0" bIns="0" rtlCol="0" anchor="t">
            <a:spAutoFit/>
          </a:bodyPr>
          <a:lstStyle/>
          <a:p>
            <a:pPr algn="l">
              <a:lnSpc>
                <a:spcPts val="5629"/>
              </a:lnSpc>
            </a:pPr>
            <a:r>
              <a:rPr lang="en-US" sz="4020" dirty="0">
                <a:solidFill>
                  <a:srgbClr val="000000"/>
                </a:solidFill>
                <a:latin typeface="TT Chocolates Bold"/>
              </a:rPr>
              <a:t>Confidentiality:</a:t>
            </a:r>
          </a:p>
        </p:txBody>
      </p:sp>
      <p:sp>
        <p:nvSpPr>
          <p:cNvPr id="16" name="TextBox 16"/>
          <p:cNvSpPr txBox="1"/>
          <p:nvPr/>
        </p:nvSpPr>
        <p:spPr>
          <a:xfrm>
            <a:off x="6925657" y="5044796"/>
            <a:ext cx="5517510" cy="688446"/>
          </a:xfrm>
          <a:prstGeom prst="rect">
            <a:avLst/>
          </a:prstGeom>
        </p:spPr>
        <p:txBody>
          <a:bodyPr lIns="0" tIns="0" rIns="0" bIns="0" rtlCol="0" anchor="t">
            <a:spAutoFit/>
          </a:bodyPr>
          <a:lstStyle/>
          <a:p>
            <a:pPr algn="l">
              <a:lnSpc>
                <a:spcPts val="5629"/>
              </a:lnSpc>
            </a:pPr>
            <a:r>
              <a:rPr lang="en-US" sz="4020" dirty="0">
                <a:solidFill>
                  <a:srgbClr val="000000"/>
                </a:solidFill>
                <a:latin typeface="TT Chocolates Bold"/>
              </a:rPr>
              <a:t>Integrity:</a:t>
            </a:r>
          </a:p>
        </p:txBody>
      </p:sp>
      <p:sp>
        <p:nvSpPr>
          <p:cNvPr id="17" name="TextBox 17"/>
          <p:cNvSpPr txBox="1"/>
          <p:nvPr/>
        </p:nvSpPr>
        <p:spPr>
          <a:xfrm>
            <a:off x="12316171" y="5044796"/>
            <a:ext cx="5524996" cy="688446"/>
          </a:xfrm>
          <a:prstGeom prst="rect">
            <a:avLst/>
          </a:prstGeom>
        </p:spPr>
        <p:txBody>
          <a:bodyPr lIns="0" tIns="0" rIns="0" bIns="0" rtlCol="0" anchor="t">
            <a:spAutoFit/>
          </a:bodyPr>
          <a:lstStyle/>
          <a:p>
            <a:pPr algn="l">
              <a:lnSpc>
                <a:spcPts val="5629"/>
              </a:lnSpc>
            </a:pPr>
            <a:r>
              <a:rPr lang="en-US" sz="4020" dirty="0">
                <a:solidFill>
                  <a:srgbClr val="000000"/>
                </a:solidFill>
                <a:latin typeface="TT Chocolates Bold"/>
              </a:rPr>
              <a:t>Availability:</a:t>
            </a:r>
          </a:p>
        </p:txBody>
      </p:sp>
      <p:sp>
        <p:nvSpPr>
          <p:cNvPr id="18" name="TextBox 18"/>
          <p:cNvSpPr txBox="1"/>
          <p:nvPr/>
        </p:nvSpPr>
        <p:spPr>
          <a:xfrm>
            <a:off x="6521648" y="3554451"/>
            <a:ext cx="5244703" cy="1566544"/>
          </a:xfrm>
          <a:prstGeom prst="rect">
            <a:avLst/>
          </a:prstGeom>
        </p:spPr>
        <p:txBody>
          <a:bodyPr lIns="0" tIns="0" rIns="0" bIns="0" rtlCol="0" anchor="t">
            <a:spAutoFit/>
          </a:bodyPr>
          <a:lstStyle/>
          <a:p>
            <a:pPr algn="ctr">
              <a:lnSpc>
                <a:spcPts val="12880"/>
              </a:lnSpc>
            </a:pPr>
            <a:r>
              <a:rPr lang="en-US" sz="9200" dirty="0">
                <a:solidFill>
                  <a:srgbClr val="000000"/>
                </a:solidFill>
                <a:latin typeface="Canva Sans Bold"/>
              </a:rPr>
              <a:t>CIA Triad</a:t>
            </a:r>
          </a:p>
        </p:txBody>
      </p:sp>
      <p:sp>
        <p:nvSpPr>
          <p:cNvPr id="19" name="Freeform 19"/>
          <p:cNvSpPr/>
          <p:nvPr/>
        </p:nvSpPr>
        <p:spPr>
          <a:xfrm>
            <a:off x="242806" y="234370"/>
            <a:ext cx="1102945" cy="1102945"/>
          </a:xfrm>
          <a:custGeom>
            <a:avLst/>
            <a:gdLst/>
            <a:ahLst/>
            <a:cxnLst/>
            <a:rect l="l" t="t" r="r" b="b"/>
            <a:pathLst>
              <a:path w="1102945" h="1102945">
                <a:moveTo>
                  <a:pt x="0" y="0"/>
                </a:moveTo>
                <a:lnTo>
                  <a:pt x="1102945" y="0"/>
                </a:lnTo>
                <a:lnTo>
                  <a:pt x="1102945" y="1102946"/>
                </a:lnTo>
                <a:lnTo>
                  <a:pt x="0" y="110294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0" name="TextBox 20"/>
          <p:cNvSpPr txBox="1"/>
          <p:nvPr/>
        </p:nvSpPr>
        <p:spPr>
          <a:xfrm>
            <a:off x="1589104" y="443720"/>
            <a:ext cx="5817180" cy="571564"/>
          </a:xfrm>
          <a:prstGeom prst="rect">
            <a:avLst/>
          </a:prstGeom>
        </p:spPr>
        <p:txBody>
          <a:bodyPr lIns="0" tIns="0" rIns="0" bIns="0" rtlCol="0" anchor="t">
            <a:spAutoFit/>
          </a:bodyPr>
          <a:lstStyle/>
          <a:p>
            <a:pPr marL="0" lvl="0" indent="0" algn="l">
              <a:lnSpc>
                <a:spcPts val="4454"/>
              </a:lnSpc>
            </a:pPr>
            <a:r>
              <a:rPr lang="en-US" sz="3775">
                <a:solidFill>
                  <a:srgbClr val="004AAD"/>
                </a:solidFill>
                <a:latin typeface="TT Chocolates Bold"/>
              </a:rPr>
              <a:t>CYBERGUARD SOLUTIONS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circle(in)">
                                      <p:cBhvr>
                                        <p:cTn id="17" dur="2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ppt_x"/>
                                          </p:val>
                                        </p:tav>
                                        <p:tav tm="100000">
                                          <p:val>
                                            <p:strVal val="#ppt_x"/>
                                          </p:val>
                                        </p:tav>
                                      </p:tavLst>
                                    </p:anim>
                                    <p:anim calcmode="lin" valueType="num">
                                      <p:cBhvr additive="base">
                                        <p:cTn id="4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1000"/>
                                        <p:tgtEl>
                                          <p:spTgt spid="11"/>
                                        </p:tgtEl>
                                      </p:cBhvr>
                                    </p:animEffect>
                                    <p:anim calcmode="lin" valueType="num">
                                      <p:cBhvr>
                                        <p:cTn id="55" dur="1000" fill="hold"/>
                                        <p:tgtEl>
                                          <p:spTgt spid="11"/>
                                        </p:tgtEl>
                                        <p:attrNameLst>
                                          <p:attrName>ppt_x</p:attrName>
                                        </p:attrNameLst>
                                      </p:cBhvr>
                                      <p:tavLst>
                                        <p:tav tm="0">
                                          <p:val>
                                            <p:strVal val="#ppt_x"/>
                                          </p:val>
                                        </p:tav>
                                        <p:tav tm="100000">
                                          <p:val>
                                            <p:strVal val="#ppt_x"/>
                                          </p:val>
                                        </p:tav>
                                      </p:tavLst>
                                    </p:anim>
                                    <p:anim calcmode="lin" valueType="num">
                                      <p:cBhvr>
                                        <p:cTn id="5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FBF9"/>
        </a:solidFill>
        <a:effectLst/>
      </p:bgPr>
    </p:bg>
    <p:spTree>
      <p:nvGrpSpPr>
        <p:cNvPr id="1" name=""/>
        <p:cNvGrpSpPr/>
        <p:nvPr/>
      </p:nvGrpSpPr>
      <p:grpSpPr>
        <a:xfrm>
          <a:off x="0" y="0"/>
          <a:ext cx="0" cy="0"/>
          <a:chOff x="0" y="0"/>
          <a:chExt cx="0" cy="0"/>
        </a:xfrm>
      </p:grpSpPr>
      <p:grpSp>
        <p:nvGrpSpPr>
          <p:cNvPr id="2" name="Group 2"/>
          <p:cNvGrpSpPr/>
          <p:nvPr/>
        </p:nvGrpSpPr>
        <p:grpSpPr>
          <a:xfrm>
            <a:off x="-1378915" y="1359151"/>
            <a:ext cx="21045830" cy="2443182"/>
            <a:chOff x="0" y="0"/>
            <a:chExt cx="5542935" cy="643472"/>
          </a:xfrm>
        </p:grpSpPr>
        <p:sp>
          <p:nvSpPr>
            <p:cNvPr id="3" name="Freeform 3"/>
            <p:cNvSpPr/>
            <p:nvPr/>
          </p:nvSpPr>
          <p:spPr>
            <a:xfrm>
              <a:off x="0" y="0"/>
              <a:ext cx="5542935" cy="643472"/>
            </a:xfrm>
            <a:custGeom>
              <a:avLst/>
              <a:gdLst/>
              <a:ahLst/>
              <a:cxnLst/>
              <a:rect l="l" t="t" r="r" b="b"/>
              <a:pathLst>
                <a:path w="5542935" h="643472">
                  <a:moveTo>
                    <a:pt x="0" y="0"/>
                  </a:moveTo>
                  <a:lnTo>
                    <a:pt x="5542935" y="0"/>
                  </a:lnTo>
                  <a:lnTo>
                    <a:pt x="5542935" y="643472"/>
                  </a:lnTo>
                  <a:lnTo>
                    <a:pt x="0" y="643472"/>
                  </a:lnTo>
                  <a:close/>
                </a:path>
              </a:pathLst>
            </a:custGeom>
            <a:solidFill>
              <a:srgbClr val="8574D1"/>
            </a:solidFill>
          </p:spPr>
        </p:sp>
        <p:sp>
          <p:nvSpPr>
            <p:cNvPr id="4" name="TextBox 4"/>
            <p:cNvSpPr txBox="1"/>
            <p:nvPr/>
          </p:nvSpPr>
          <p:spPr>
            <a:xfrm>
              <a:off x="0" y="-38100"/>
              <a:ext cx="5542935" cy="681572"/>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6061868"/>
            <a:ext cx="4731423" cy="4183481"/>
            <a:chOff x="0" y="0"/>
            <a:chExt cx="1246136" cy="1101822"/>
          </a:xfrm>
        </p:grpSpPr>
        <p:sp>
          <p:nvSpPr>
            <p:cNvPr id="6" name="Freeform 6"/>
            <p:cNvSpPr/>
            <p:nvPr/>
          </p:nvSpPr>
          <p:spPr>
            <a:xfrm>
              <a:off x="0" y="0"/>
              <a:ext cx="1246136" cy="1101822"/>
            </a:xfrm>
            <a:custGeom>
              <a:avLst/>
              <a:gdLst/>
              <a:ahLst/>
              <a:cxnLst/>
              <a:rect l="l" t="t" r="r" b="b"/>
              <a:pathLst>
                <a:path w="1246136" h="1101822">
                  <a:moveTo>
                    <a:pt x="1246136" y="0"/>
                  </a:moveTo>
                  <a:lnTo>
                    <a:pt x="1246136" y="1101822"/>
                  </a:lnTo>
                  <a:lnTo>
                    <a:pt x="623068" y="974822"/>
                  </a:lnTo>
                  <a:lnTo>
                    <a:pt x="0" y="1101822"/>
                  </a:lnTo>
                  <a:lnTo>
                    <a:pt x="0" y="0"/>
                  </a:lnTo>
                  <a:lnTo>
                    <a:pt x="1246136" y="0"/>
                  </a:lnTo>
                  <a:close/>
                </a:path>
              </a:pathLst>
            </a:custGeom>
            <a:solidFill>
              <a:srgbClr val="B8AAD8"/>
            </a:solidFill>
          </p:spPr>
        </p:sp>
        <p:sp>
          <p:nvSpPr>
            <p:cNvPr id="7" name="TextBox 7"/>
            <p:cNvSpPr txBox="1"/>
            <p:nvPr/>
          </p:nvSpPr>
          <p:spPr>
            <a:xfrm>
              <a:off x="0" y="-47625"/>
              <a:ext cx="1246136" cy="1022447"/>
            </a:xfrm>
            <a:prstGeom prst="rect">
              <a:avLst/>
            </a:prstGeom>
          </p:spPr>
          <p:txBody>
            <a:bodyPr lIns="50800" tIns="50800" rIns="50800" bIns="50800" rtlCol="0" anchor="ctr"/>
            <a:lstStyle/>
            <a:p>
              <a:pPr algn="ctr">
                <a:lnSpc>
                  <a:spcPts val="3499"/>
                </a:lnSpc>
              </a:pPr>
              <a:r>
                <a:rPr lang="en-US" sz="2499" dirty="0">
                  <a:solidFill>
                    <a:srgbClr val="000000"/>
                  </a:solidFill>
                  <a:latin typeface="TT Chocolates Bold"/>
                </a:rPr>
                <a:t>Verifies the identity of healthcare professionals and staff accessing </a:t>
              </a:r>
              <a:r>
                <a:rPr lang="en-US" sz="2499" dirty="0" err="1">
                  <a:solidFill>
                    <a:srgbClr val="000000"/>
                  </a:solidFill>
                  <a:latin typeface="TT Chocolates Bold"/>
                </a:rPr>
                <a:t>MedSecure's</a:t>
              </a:r>
              <a:r>
                <a:rPr lang="en-US" sz="2499" dirty="0">
                  <a:solidFill>
                    <a:srgbClr val="000000"/>
                  </a:solidFill>
                  <a:latin typeface="TT Chocolates Bold"/>
                </a:rPr>
                <a:t> systems, ensuring that only legitimate users can access sensitive patient data and system functionalities.</a:t>
              </a:r>
            </a:p>
          </p:txBody>
        </p:sp>
      </p:grpSp>
      <p:grpSp>
        <p:nvGrpSpPr>
          <p:cNvPr id="8" name="Group 8"/>
          <p:cNvGrpSpPr/>
          <p:nvPr/>
        </p:nvGrpSpPr>
        <p:grpSpPr>
          <a:xfrm>
            <a:off x="6229145" y="6061868"/>
            <a:ext cx="4731423" cy="4183481"/>
            <a:chOff x="0" y="0"/>
            <a:chExt cx="1246136" cy="1101822"/>
          </a:xfrm>
        </p:grpSpPr>
        <p:sp>
          <p:nvSpPr>
            <p:cNvPr id="9" name="Freeform 9"/>
            <p:cNvSpPr/>
            <p:nvPr/>
          </p:nvSpPr>
          <p:spPr>
            <a:xfrm>
              <a:off x="0" y="0"/>
              <a:ext cx="1246136" cy="1101822"/>
            </a:xfrm>
            <a:custGeom>
              <a:avLst/>
              <a:gdLst/>
              <a:ahLst/>
              <a:cxnLst/>
              <a:rect l="l" t="t" r="r" b="b"/>
              <a:pathLst>
                <a:path w="1246136" h="1101822">
                  <a:moveTo>
                    <a:pt x="1246136" y="0"/>
                  </a:moveTo>
                  <a:lnTo>
                    <a:pt x="1246136" y="1101822"/>
                  </a:lnTo>
                  <a:lnTo>
                    <a:pt x="623068" y="974822"/>
                  </a:lnTo>
                  <a:lnTo>
                    <a:pt x="0" y="1101822"/>
                  </a:lnTo>
                  <a:lnTo>
                    <a:pt x="0" y="0"/>
                  </a:lnTo>
                  <a:lnTo>
                    <a:pt x="1246136" y="0"/>
                  </a:lnTo>
                  <a:close/>
                </a:path>
              </a:pathLst>
            </a:custGeom>
            <a:solidFill>
              <a:srgbClr val="E0DAED"/>
            </a:solidFill>
          </p:spPr>
        </p:sp>
        <p:sp>
          <p:nvSpPr>
            <p:cNvPr id="10" name="TextBox 10"/>
            <p:cNvSpPr txBox="1"/>
            <p:nvPr/>
          </p:nvSpPr>
          <p:spPr>
            <a:xfrm>
              <a:off x="0" y="-47625"/>
              <a:ext cx="1246136" cy="1022447"/>
            </a:xfrm>
            <a:prstGeom prst="rect">
              <a:avLst/>
            </a:prstGeom>
          </p:spPr>
          <p:txBody>
            <a:bodyPr lIns="50800" tIns="50800" rIns="50800" bIns="50800" rtlCol="0" anchor="ctr"/>
            <a:lstStyle/>
            <a:p>
              <a:pPr algn="ctr">
                <a:lnSpc>
                  <a:spcPts val="3499"/>
                </a:lnSpc>
              </a:pPr>
              <a:r>
                <a:rPr lang="en-US" sz="2499" dirty="0">
                  <a:solidFill>
                    <a:srgbClr val="000000"/>
                  </a:solidFill>
                  <a:latin typeface="TT Chocolates Bold"/>
                </a:rPr>
                <a:t>Determines what medical records, systems, and resources each user can access based on their roles within </a:t>
              </a:r>
              <a:r>
                <a:rPr lang="en-US" sz="2499" dirty="0" err="1">
                  <a:solidFill>
                    <a:srgbClr val="000000"/>
                  </a:solidFill>
                  <a:latin typeface="TT Chocolates Bold"/>
                </a:rPr>
                <a:t>MedSecure</a:t>
              </a:r>
              <a:r>
                <a:rPr lang="en-US" sz="2499" dirty="0">
                  <a:solidFill>
                    <a:srgbClr val="000000"/>
                  </a:solidFill>
                  <a:latin typeface="TT Chocolates Bold"/>
                </a:rPr>
                <a:t>, ensuring that users have appropriate permissions aligned with their job responsibilities.</a:t>
              </a:r>
            </a:p>
          </p:txBody>
        </p:sp>
      </p:grpSp>
      <p:grpSp>
        <p:nvGrpSpPr>
          <p:cNvPr id="11" name="Group 11"/>
          <p:cNvGrpSpPr/>
          <p:nvPr/>
        </p:nvGrpSpPr>
        <p:grpSpPr>
          <a:xfrm>
            <a:off x="12244813" y="6061868"/>
            <a:ext cx="4707232" cy="4183481"/>
            <a:chOff x="0" y="0"/>
            <a:chExt cx="1239765" cy="1101822"/>
          </a:xfrm>
        </p:grpSpPr>
        <p:sp>
          <p:nvSpPr>
            <p:cNvPr id="12" name="Freeform 12"/>
            <p:cNvSpPr/>
            <p:nvPr/>
          </p:nvSpPr>
          <p:spPr>
            <a:xfrm>
              <a:off x="0" y="0"/>
              <a:ext cx="1239765" cy="1101822"/>
            </a:xfrm>
            <a:custGeom>
              <a:avLst/>
              <a:gdLst/>
              <a:ahLst/>
              <a:cxnLst/>
              <a:rect l="l" t="t" r="r" b="b"/>
              <a:pathLst>
                <a:path w="1239765" h="1101822">
                  <a:moveTo>
                    <a:pt x="1239765" y="0"/>
                  </a:moveTo>
                  <a:lnTo>
                    <a:pt x="1239765" y="1101822"/>
                  </a:lnTo>
                  <a:lnTo>
                    <a:pt x="619882" y="974822"/>
                  </a:lnTo>
                  <a:lnTo>
                    <a:pt x="0" y="1101822"/>
                  </a:lnTo>
                  <a:lnTo>
                    <a:pt x="0" y="0"/>
                  </a:lnTo>
                  <a:lnTo>
                    <a:pt x="1239765" y="0"/>
                  </a:lnTo>
                  <a:close/>
                </a:path>
              </a:pathLst>
            </a:custGeom>
            <a:solidFill>
              <a:srgbClr val="B8AAD8"/>
            </a:solidFill>
          </p:spPr>
        </p:sp>
        <p:sp>
          <p:nvSpPr>
            <p:cNvPr id="13" name="TextBox 13"/>
            <p:cNvSpPr txBox="1"/>
            <p:nvPr/>
          </p:nvSpPr>
          <p:spPr>
            <a:xfrm>
              <a:off x="0" y="-47625"/>
              <a:ext cx="1239765" cy="1022447"/>
            </a:xfrm>
            <a:prstGeom prst="rect">
              <a:avLst/>
            </a:prstGeom>
          </p:spPr>
          <p:txBody>
            <a:bodyPr lIns="50800" tIns="50800" rIns="50800" bIns="50800" rtlCol="0" anchor="ctr"/>
            <a:lstStyle/>
            <a:p>
              <a:pPr algn="ctr">
                <a:lnSpc>
                  <a:spcPts val="3499"/>
                </a:lnSpc>
              </a:pPr>
              <a:r>
                <a:rPr lang="en-US" sz="2499" dirty="0">
                  <a:solidFill>
                    <a:srgbClr val="000000"/>
                  </a:solidFill>
                  <a:latin typeface="TT Chocolates Bold"/>
                </a:rPr>
                <a:t>Tracks user activities within </a:t>
              </a:r>
              <a:r>
                <a:rPr lang="en-US" sz="2499" dirty="0" err="1">
                  <a:solidFill>
                    <a:srgbClr val="000000"/>
                  </a:solidFill>
                  <a:latin typeface="TT Chocolates Bold"/>
                </a:rPr>
                <a:t>MedSecure's</a:t>
              </a:r>
              <a:r>
                <a:rPr lang="en-US" sz="2499" dirty="0">
                  <a:solidFill>
                    <a:srgbClr val="000000"/>
                  </a:solidFill>
                  <a:latin typeface="TT Chocolates Bold"/>
                </a:rPr>
                <a:t> systems, maintaining logs and audit trails to monitor actions, detect suspicious behavior, and ensure compliance with healthcare regulations and policies.</a:t>
              </a:r>
            </a:p>
          </p:txBody>
        </p:sp>
      </p:grpSp>
      <p:sp>
        <p:nvSpPr>
          <p:cNvPr id="14" name="TextBox 14"/>
          <p:cNvSpPr txBox="1"/>
          <p:nvPr/>
        </p:nvSpPr>
        <p:spPr>
          <a:xfrm>
            <a:off x="1043712" y="1712634"/>
            <a:ext cx="16218413" cy="1562096"/>
          </a:xfrm>
          <a:prstGeom prst="rect">
            <a:avLst/>
          </a:prstGeom>
        </p:spPr>
        <p:txBody>
          <a:bodyPr lIns="0" tIns="0" rIns="0" bIns="0" rtlCol="0" anchor="t">
            <a:spAutoFit/>
          </a:bodyPr>
          <a:lstStyle/>
          <a:p>
            <a:pPr algn="ctr">
              <a:lnSpc>
                <a:spcPts val="12600"/>
              </a:lnSpc>
            </a:pPr>
            <a:r>
              <a:rPr lang="en-US" sz="9000" dirty="0">
                <a:solidFill>
                  <a:srgbClr val="004AAD"/>
                </a:solidFill>
                <a:latin typeface="TT Chocolates Bold"/>
              </a:rPr>
              <a:t>Fundamental Security Concepts</a:t>
            </a:r>
            <a:r>
              <a:rPr lang="en-US" sz="9000" dirty="0">
                <a:solidFill>
                  <a:srgbClr val="004AAD"/>
                </a:solidFill>
                <a:latin typeface="TT Chocolates"/>
              </a:rPr>
              <a:t> </a:t>
            </a:r>
          </a:p>
        </p:txBody>
      </p:sp>
      <p:sp>
        <p:nvSpPr>
          <p:cNvPr id="15" name="TextBox 15"/>
          <p:cNvSpPr txBox="1"/>
          <p:nvPr/>
        </p:nvSpPr>
        <p:spPr>
          <a:xfrm>
            <a:off x="1262589" y="5101320"/>
            <a:ext cx="4966556" cy="688446"/>
          </a:xfrm>
          <a:prstGeom prst="rect">
            <a:avLst/>
          </a:prstGeom>
        </p:spPr>
        <p:txBody>
          <a:bodyPr lIns="0" tIns="0" rIns="0" bIns="0" rtlCol="0" anchor="t">
            <a:spAutoFit/>
          </a:bodyPr>
          <a:lstStyle/>
          <a:p>
            <a:pPr algn="l">
              <a:lnSpc>
                <a:spcPts val="5629"/>
              </a:lnSpc>
            </a:pPr>
            <a:r>
              <a:rPr lang="en-US" sz="4020" dirty="0">
                <a:solidFill>
                  <a:srgbClr val="000000"/>
                </a:solidFill>
                <a:latin typeface="TT Chocolates Bold"/>
              </a:rPr>
              <a:t>Authentication:</a:t>
            </a:r>
          </a:p>
        </p:txBody>
      </p:sp>
      <p:sp>
        <p:nvSpPr>
          <p:cNvPr id="16" name="TextBox 16"/>
          <p:cNvSpPr txBox="1"/>
          <p:nvPr/>
        </p:nvSpPr>
        <p:spPr>
          <a:xfrm>
            <a:off x="6925657" y="5044796"/>
            <a:ext cx="5517510" cy="688446"/>
          </a:xfrm>
          <a:prstGeom prst="rect">
            <a:avLst/>
          </a:prstGeom>
        </p:spPr>
        <p:txBody>
          <a:bodyPr lIns="0" tIns="0" rIns="0" bIns="0" rtlCol="0" anchor="t">
            <a:spAutoFit/>
          </a:bodyPr>
          <a:lstStyle/>
          <a:p>
            <a:pPr algn="l">
              <a:lnSpc>
                <a:spcPts val="5629"/>
              </a:lnSpc>
            </a:pPr>
            <a:r>
              <a:rPr lang="en-US" sz="4020" dirty="0">
                <a:solidFill>
                  <a:srgbClr val="000000"/>
                </a:solidFill>
                <a:latin typeface="TT Chocolates Bold"/>
              </a:rPr>
              <a:t>Authorization:</a:t>
            </a:r>
          </a:p>
        </p:txBody>
      </p:sp>
      <p:sp>
        <p:nvSpPr>
          <p:cNvPr id="17" name="TextBox 17"/>
          <p:cNvSpPr txBox="1"/>
          <p:nvPr/>
        </p:nvSpPr>
        <p:spPr>
          <a:xfrm>
            <a:off x="12316171" y="5044796"/>
            <a:ext cx="5524996" cy="688446"/>
          </a:xfrm>
          <a:prstGeom prst="rect">
            <a:avLst/>
          </a:prstGeom>
        </p:spPr>
        <p:txBody>
          <a:bodyPr lIns="0" tIns="0" rIns="0" bIns="0" rtlCol="0" anchor="t">
            <a:spAutoFit/>
          </a:bodyPr>
          <a:lstStyle/>
          <a:p>
            <a:pPr algn="l">
              <a:lnSpc>
                <a:spcPts val="5629"/>
              </a:lnSpc>
            </a:pPr>
            <a:r>
              <a:rPr lang="en-US" sz="4020" dirty="0">
                <a:solidFill>
                  <a:srgbClr val="000000"/>
                </a:solidFill>
                <a:latin typeface="TT Chocolates Bold"/>
              </a:rPr>
              <a:t>Accounting:</a:t>
            </a:r>
          </a:p>
        </p:txBody>
      </p:sp>
      <p:sp>
        <p:nvSpPr>
          <p:cNvPr id="18" name="TextBox 18"/>
          <p:cNvSpPr txBox="1"/>
          <p:nvPr/>
        </p:nvSpPr>
        <p:spPr>
          <a:xfrm>
            <a:off x="7924577" y="3554451"/>
            <a:ext cx="2438846" cy="1566544"/>
          </a:xfrm>
          <a:prstGeom prst="rect">
            <a:avLst/>
          </a:prstGeom>
        </p:spPr>
        <p:txBody>
          <a:bodyPr lIns="0" tIns="0" rIns="0" bIns="0" rtlCol="0" anchor="t">
            <a:spAutoFit/>
          </a:bodyPr>
          <a:lstStyle/>
          <a:p>
            <a:pPr algn="ctr">
              <a:lnSpc>
                <a:spcPts val="12880"/>
              </a:lnSpc>
            </a:pPr>
            <a:r>
              <a:rPr lang="en-US" sz="9200" dirty="0">
                <a:solidFill>
                  <a:srgbClr val="000000"/>
                </a:solidFill>
                <a:latin typeface="Canva Sans Bold"/>
              </a:rPr>
              <a:t>AAA</a:t>
            </a:r>
          </a:p>
        </p:txBody>
      </p:sp>
      <p:sp>
        <p:nvSpPr>
          <p:cNvPr id="19" name="TextBox 19"/>
          <p:cNvSpPr txBox="1"/>
          <p:nvPr/>
        </p:nvSpPr>
        <p:spPr>
          <a:xfrm>
            <a:off x="1589104" y="443720"/>
            <a:ext cx="5817180" cy="571564"/>
          </a:xfrm>
          <a:prstGeom prst="rect">
            <a:avLst/>
          </a:prstGeom>
        </p:spPr>
        <p:txBody>
          <a:bodyPr lIns="0" tIns="0" rIns="0" bIns="0" rtlCol="0" anchor="t">
            <a:spAutoFit/>
          </a:bodyPr>
          <a:lstStyle/>
          <a:p>
            <a:pPr marL="0" lvl="0" indent="0" algn="l">
              <a:lnSpc>
                <a:spcPts val="4454"/>
              </a:lnSpc>
            </a:pPr>
            <a:r>
              <a:rPr lang="en-US" sz="3775">
                <a:solidFill>
                  <a:srgbClr val="004AAD"/>
                </a:solidFill>
                <a:latin typeface="TT Chocolates Bold"/>
              </a:rPr>
              <a:t>CYBERGUARD SOLUTIONS</a:t>
            </a:r>
          </a:p>
        </p:txBody>
      </p:sp>
      <p:sp>
        <p:nvSpPr>
          <p:cNvPr id="20" name="Freeform 20"/>
          <p:cNvSpPr/>
          <p:nvPr/>
        </p:nvSpPr>
        <p:spPr>
          <a:xfrm>
            <a:off x="242806" y="234370"/>
            <a:ext cx="1102945" cy="1102945"/>
          </a:xfrm>
          <a:custGeom>
            <a:avLst/>
            <a:gdLst/>
            <a:ahLst/>
            <a:cxnLst/>
            <a:rect l="l" t="t" r="r" b="b"/>
            <a:pathLst>
              <a:path w="1102945" h="1102945">
                <a:moveTo>
                  <a:pt x="0" y="0"/>
                </a:moveTo>
                <a:lnTo>
                  <a:pt x="1102945" y="0"/>
                </a:lnTo>
                <a:lnTo>
                  <a:pt x="1102945" y="1102946"/>
                </a:lnTo>
                <a:lnTo>
                  <a:pt x="0" y="110294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fill="hold"/>
                                        <p:tgtEl>
                                          <p:spTgt spid="17"/>
                                        </p:tgtEl>
                                        <p:attrNameLst>
                                          <p:attrName>ppt_x</p:attrName>
                                        </p:attrNameLst>
                                      </p:cBhvr>
                                      <p:tavLst>
                                        <p:tav tm="0">
                                          <p:val>
                                            <p:strVal val="#ppt_x"/>
                                          </p:val>
                                        </p:tav>
                                        <p:tav tm="100000">
                                          <p:val>
                                            <p:strVal val="#ppt_x"/>
                                          </p:val>
                                        </p:tav>
                                      </p:tavLst>
                                    </p:anim>
                                    <p:anim calcmode="lin" valueType="num">
                                      <p:cBhvr additive="base">
                                        <p:cTn id="3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anim calcmode="lin" valueType="num">
                                      <p:cBhvr>
                                        <p:cTn id="45" dur="1000" fill="hold"/>
                                        <p:tgtEl>
                                          <p:spTgt spid="11"/>
                                        </p:tgtEl>
                                        <p:attrNameLst>
                                          <p:attrName>ppt_x</p:attrName>
                                        </p:attrNameLst>
                                      </p:cBhvr>
                                      <p:tavLst>
                                        <p:tav tm="0">
                                          <p:val>
                                            <p:strVal val="#ppt_x"/>
                                          </p:val>
                                        </p:tav>
                                        <p:tav tm="100000">
                                          <p:val>
                                            <p:strVal val="#ppt_x"/>
                                          </p:val>
                                        </p:tav>
                                      </p:tavLst>
                                    </p:anim>
                                    <p:anim calcmode="lin" valueType="num">
                                      <p:cBhvr>
                                        <p:cTn id="4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FBF9"/>
        </a:solidFill>
        <a:effectLst/>
      </p:bgPr>
    </p:bg>
    <p:spTree>
      <p:nvGrpSpPr>
        <p:cNvPr id="1" name=""/>
        <p:cNvGrpSpPr/>
        <p:nvPr/>
      </p:nvGrpSpPr>
      <p:grpSpPr>
        <a:xfrm>
          <a:off x="0" y="0"/>
          <a:ext cx="0" cy="0"/>
          <a:chOff x="0" y="0"/>
          <a:chExt cx="0" cy="0"/>
        </a:xfrm>
      </p:grpSpPr>
      <p:sp>
        <p:nvSpPr>
          <p:cNvPr id="2" name="TextBox 2"/>
          <p:cNvSpPr txBox="1"/>
          <p:nvPr/>
        </p:nvSpPr>
        <p:spPr>
          <a:xfrm>
            <a:off x="8207888" y="7591887"/>
            <a:ext cx="8665458" cy="727074"/>
          </a:xfrm>
          <a:prstGeom prst="rect">
            <a:avLst/>
          </a:prstGeom>
        </p:spPr>
        <p:txBody>
          <a:bodyPr lIns="0" tIns="0" rIns="0" bIns="0" rtlCol="0" anchor="t">
            <a:spAutoFit/>
          </a:bodyPr>
          <a:lstStyle/>
          <a:p>
            <a:pPr marL="798834" lvl="1" indent="-399417" algn="just">
              <a:lnSpc>
                <a:spcPts val="6290"/>
              </a:lnSpc>
              <a:buFont typeface="Arial"/>
              <a:buChar char="•"/>
            </a:pPr>
            <a:r>
              <a:rPr lang="en-US" sz="3700" dirty="0">
                <a:solidFill>
                  <a:srgbClr val="000000"/>
                </a:solidFill>
                <a:latin typeface="TT Chocolates Bold"/>
              </a:rPr>
              <a:t>Application:</a:t>
            </a:r>
          </a:p>
        </p:txBody>
      </p:sp>
      <p:sp>
        <p:nvSpPr>
          <p:cNvPr id="3" name="TextBox 3"/>
          <p:cNvSpPr txBox="1"/>
          <p:nvPr/>
        </p:nvSpPr>
        <p:spPr>
          <a:xfrm>
            <a:off x="8410304" y="8261810"/>
            <a:ext cx="9877696" cy="1783633"/>
          </a:xfrm>
          <a:prstGeom prst="rect">
            <a:avLst/>
          </a:prstGeom>
        </p:spPr>
        <p:txBody>
          <a:bodyPr lIns="0" tIns="0" rIns="0" bIns="0" rtlCol="0" anchor="t">
            <a:spAutoFit/>
          </a:bodyPr>
          <a:lstStyle/>
          <a:p>
            <a:pPr marL="0" lvl="0" indent="0" algn="l">
              <a:lnSpc>
                <a:spcPts val="3539"/>
              </a:lnSpc>
              <a:spcBef>
                <a:spcPct val="0"/>
              </a:spcBef>
            </a:pPr>
            <a:r>
              <a:rPr lang="en-US" sz="2528" dirty="0">
                <a:solidFill>
                  <a:srgbClr val="000000"/>
                </a:solidFill>
                <a:latin typeface="TT Chocolates"/>
              </a:rPr>
              <a:t> Implements strict access controls for </a:t>
            </a:r>
            <a:r>
              <a:rPr lang="en-US" sz="2528" dirty="0" err="1">
                <a:solidFill>
                  <a:srgbClr val="000000"/>
                </a:solidFill>
                <a:latin typeface="TT Chocolates"/>
              </a:rPr>
              <a:t>MedSecure</a:t>
            </a:r>
            <a:r>
              <a:rPr lang="en-US" sz="2528" dirty="0">
                <a:solidFill>
                  <a:srgbClr val="000000"/>
                </a:solidFill>
                <a:latin typeface="TT Chocolates"/>
              </a:rPr>
              <a:t>, continuously monitors network traffic for anomalies, and segments the network to minimize potential risks, ensuring robust protection for sensitive patient data and healthcare operations.</a:t>
            </a:r>
          </a:p>
        </p:txBody>
      </p:sp>
      <p:sp>
        <p:nvSpPr>
          <p:cNvPr id="4" name="TextBox 4"/>
          <p:cNvSpPr txBox="1"/>
          <p:nvPr/>
        </p:nvSpPr>
        <p:spPr>
          <a:xfrm>
            <a:off x="8410304" y="6046504"/>
            <a:ext cx="8505250" cy="1783633"/>
          </a:xfrm>
          <a:prstGeom prst="rect">
            <a:avLst/>
          </a:prstGeom>
        </p:spPr>
        <p:txBody>
          <a:bodyPr lIns="0" tIns="0" rIns="0" bIns="0" rtlCol="0" anchor="t">
            <a:spAutoFit/>
          </a:bodyPr>
          <a:lstStyle/>
          <a:p>
            <a:pPr marL="0" lvl="0" indent="0" algn="l">
              <a:lnSpc>
                <a:spcPts val="3539"/>
              </a:lnSpc>
              <a:spcBef>
                <a:spcPct val="0"/>
              </a:spcBef>
            </a:pPr>
            <a:r>
              <a:rPr lang="en-US" sz="2528" dirty="0">
                <a:solidFill>
                  <a:srgbClr val="000000"/>
                </a:solidFill>
                <a:latin typeface="TT Chocolates"/>
              </a:rPr>
              <a:t> Operates on the principle of "trust no one, verify everything" for </a:t>
            </a:r>
            <a:r>
              <a:rPr lang="en-US" sz="2528" dirty="0" err="1">
                <a:solidFill>
                  <a:srgbClr val="000000"/>
                </a:solidFill>
                <a:latin typeface="TT Chocolates"/>
              </a:rPr>
              <a:t>MedSecure</a:t>
            </a:r>
            <a:r>
              <a:rPr lang="en-US" sz="2528" dirty="0">
                <a:solidFill>
                  <a:srgbClr val="000000"/>
                </a:solidFill>
                <a:latin typeface="TT Chocolates"/>
              </a:rPr>
              <a:t>, meaning every access request to systems and data is thoroughly verified, regardless of whether it originates inside or outside the network.</a:t>
            </a:r>
          </a:p>
        </p:txBody>
      </p:sp>
      <p:sp>
        <p:nvSpPr>
          <p:cNvPr id="5" name="TextBox 5"/>
          <p:cNvSpPr txBox="1"/>
          <p:nvPr/>
        </p:nvSpPr>
        <p:spPr>
          <a:xfrm>
            <a:off x="8207888" y="5400561"/>
            <a:ext cx="8665458" cy="727074"/>
          </a:xfrm>
          <a:prstGeom prst="rect">
            <a:avLst/>
          </a:prstGeom>
        </p:spPr>
        <p:txBody>
          <a:bodyPr lIns="0" tIns="0" rIns="0" bIns="0" rtlCol="0" anchor="t">
            <a:spAutoFit/>
          </a:bodyPr>
          <a:lstStyle/>
          <a:p>
            <a:pPr marL="798834" lvl="1" indent="-399417" algn="just">
              <a:lnSpc>
                <a:spcPts val="6290"/>
              </a:lnSpc>
              <a:buFont typeface="Arial"/>
              <a:buChar char="•"/>
            </a:pPr>
            <a:r>
              <a:rPr lang="en-US" sz="3700" dirty="0">
                <a:solidFill>
                  <a:srgbClr val="000000"/>
                </a:solidFill>
                <a:latin typeface="TT Chocolates Bold"/>
              </a:rPr>
              <a:t>Principle:</a:t>
            </a:r>
          </a:p>
        </p:txBody>
      </p:sp>
      <p:sp>
        <p:nvSpPr>
          <p:cNvPr id="6" name="Freeform 6"/>
          <p:cNvSpPr/>
          <p:nvPr/>
        </p:nvSpPr>
        <p:spPr>
          <a:xfrm>
            <a:off x="-335876" y="3912330"/>
            <a:ext cx="7867375" cy="6946717"/>
          </a:xfrm>
          <a:custGeom>
            <a:avLst/>
            <a:gdLst/>
            <a:ahLst/>
            <a:cxnLst/>
            <a:rect l="l" t="t" r="r" b="b"/>
            <a:pathLst>
              <a:path w="7867375" h="6946717">
                <a:moveTo>
                  <a:pt x="0" y="0"/>
                </a:moveTo>
                <a:lnTo>
                  <a:pt x="7867374" y="0"/>
                </a:lnTo>
                <a:lnTo>
                  <a:pt x="7867374" y="6946717"/>
                </a:lnTo>
                <a:lnTo>
                  <a:pt x="0" y="6946717"/>
                </a:lnTo>
                <a:lnTo>
                  <a:pt x="0" y="0"/>
                </a:lnTo>
                <a:close/>
              </a:path>
            </a:pathLst>
          </a:custGeom>
          <a:blipFill>
            <a:blip r:embed="rId2"/>
            <a:stretch>
              <a:fillRect l="-27130" r="-27130"/>
            </a:stretch>
          </a:blipFill>
        </p:spPr>
      </p:sp>
      <p:grpSp>
        <p:nvGrpSpPr>
          <p:cNvPr id="7" name="Group 7"/>
          <p:cNvGrpSpPr/>
          <p:nvPr/>
        </p:nvGrpSpPr>
        <p:grpSpPr>
          <a:xfrm>
            <a:off x="7531498" y="5216169"/>
            <a:ext cx="12149584" cy="182510"/>
            <a:chOff x="0" y="0"/>
            <a:chExt cx="3199890" cy="48068"/>
          </a:xfrm>
        </p:grpSpPr>
        <p:sp>
          <p:nvSpPr>
            <p:cNvPr id="8" name="Freeform 8"/>
            <p:cNvSpPr/>
            <p:nvPr/>
          </p:nvSpPr>
          <p:spPr>
            <a:xfrm>
              <a:off x="0" y="0"/>
              <a:ext cx="3199890" cy="48068"/>
            </a:xfrm>
            <a:custGeom>
              <a:avLst/>
              <a:gdLst/>
              <a:ahLst/>
              <a:cxnLst/>
              <a:rect l="l" t="t" r="r" b="b"/>
              <a:pathLst>
                <a:path w="3199890" h="48068">
                  <a:moveTo>
                    <a:pt x="0" y="0"/>
                  </a:moveTo>
                  <a:lnTo>
                    <a:pt x="3199890" y="0"/>
                  </a:lnTo>
                  <a:lnTo>
                    <a:pt x="3199890" y="48068"/>
                  </a:lnTo>
                  <a:lnTo>
                    <a:pt x="0" y="48068"/>
                  </a:lnTo>
                  <a:close/>
                </a:path>
              </a:pathLst>
            </a:custGeom>
            <a:solidFill>
              <a:srgbClr val="231076"/>
            </a:solidFill>
          </p:spPr>
        </p:sp>
        <p:sp>
          <p:nvSpPr>
            <p:cNvPr id="9" name="TextBox 9"/>
            <p:cNvSpPr txBox="1"/>
            <p:nvPr/>
          </p:nvSpPr>
          <p:spPr>
            <a:xfrm>
              <a:off x="0" y="-38100"/>
              <a:ext cx="3199890" cy="86168"/>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10"/>
          <p:cNvGrpSpPr/>
          <p:nvPr/>
        </p:nvGrpSpPr>
        <p:grpSpPr>
          <a:xfrm>
            <a:off x="-555950" y="1469147"/>
            <a:ext cx="21045830" cy="2443182"/>
            <a:chOff x="0" y="0"/>
            <a:chExt cx="5542935" cy="643472"/>
          </a:xfrm>
        </p:grpSpPr>
        <p:sp>
          <p:nvSpPr>
            <p:cNvPr id="11" name="Freeform 11"/>
            <p:cNvSpPr/>
            <p:nvPr/>
          </p:nvSpPr>
          <p:spPr>
            <a:xfrm>
              <a:off x="0" y="0"/>
              <a:ext cx="5542935" cy="643472"/>
            </a:xfrm>
            <a:custGeom>
              <a:avLst/>
              <a:gdLst/>
              <a:ahLst/>
              <a:cxnLst/>
              <a:rect l="l" t="t" r="r" b="b"/>
              <a:pathLst>
                <a:path w="5542935" h="643472">
                  <a:moveTo>
                    <a:pt x="0" y="0"/>
                  </a:moveTo>
                  <a:lnTo>
                    <a:pt x="5542935" y="0"/>
                  </a:lnTo>
                  <a:lnTo>
                    <a:pt x="5542935" y="643472"/>
                  </a:lnTo>
                  <a:lnTo>
                    <a:pt x="0" y="643472"/>
                  </a:lnTo>
                  <a:close/>
                </a:path>
              </a:pathLst>
            </a:custGeom>
            <a:solidFill>
              <a:srgbClr val="8574D1"/>
            </a:solidFill>
          </p:spPr>
        </p:sp>
        <p:sp>
          <p:nvSpPr>
            <p:cNvPr id="12" name="TextBox 12"/>
            <p:cNvSpPr txBox="1"/>
            <p:nvPr/>
          </p:nvSpPr>
          <p:spPr>
            <a:xfrm>
              <a:off x="0" y="-38100"/>
              <a:ext cx="5542935" cy="681572"/>
            </a:xfrm>
            <a:prstGeom prst="rect">
              <a:avLst/>
            </a:prstGeom>
          </p:spPr>
          <p:txBody>
            <a:bodyPr lIns="50800" tIns="50800" rIns="50800" bIns="50800" rtlCol="0" anchor="ctr"/>
            <a:lstStyle/>
            <a:p>
              <a:pPr algn="ctr">
                <a:lnSpc>
                  <a:spcPts val="2659"/>
                </a:lnSpc>
                <a:spcBef>
                  <a:spcPct val="0"/>
                </a:spcBef>
              </a:pPr>
              <a:endParaRPr/>
            </a:p>
          </p:txBody>
        </p:sp>
      </p:grpSp>
      <p:sp>
        <p:nvSpPr>
          <p:cNvPr id="13" name="TextBox 13"/>
          <p:cNvSpPr txBox="1"/>
          <p:nvPr/>
        </p:nvSpPr>
        <p:spPr>
          <a:xfrm>
            <a:off x="1043712" y="1712634"/>
            <a:ext cx="16218413" cy="1562096"/>
          </a:xfrm>
          <a:prstGeom prst="rect">
            <a:avLst/>
          </a:prstGeom>
        </p:spPr>
        <p:txBody>
          <a:bodyPr lIns="0" tIns="0" rIns="0" bIns="0" rtlCol="0" anchor="t">
            <a:spAutoFit/>
          </a:bodyPr>
          <a:lstStyle/>
          <a:p>
            <a:pPr algn="ctr">
              <a:lnSpc>
                <a:spcPts val="12600"/>
              </a:lnSpc>
            </a:pPr>
            <a:r>
              <a:rPr lang="en-US" sz="9000">
                <a:solidFill>
                  <a:srgbClr val="004AAD"/>
                </a:solidFill>
                <a:latin typeface="TT Chocolates Bold"/>
              </a:rPr>
              <a:t>Fundamental Security Concepts</a:t>
            </a:r>
            <a:r>
              <a:rPr lang="en-US" sz="9000">
                <a:solidFill>
                  <a:srgbClr val="004AAD"/>
                </a:solidFill>
                <a:latin typeface="TT Chocolates"/>
              </a:rPr>
              <a:t> </a:t>
            </a:r>
          </a:p>
        </p:txBody>
      </p:sp>
      <p:sp>
        <p:nvSpPr>
          <p:cNvPr id="14" name="TextBox 14"/>
          <p:cNvSpPr txBox="1"/>
          <p:nvPr/>
        </p:nvSpPr>
        <p:spPr>
          <a:xfrm>
            <a:off x="9327669" y="3740880"/>
            <a:ext cx="5863679" cy="1566544"/>
          </a:xfrm>
          <a:prstGeom prst="rect">
            <a:avLst/>
          </a:prstGeom>
        </p:spPr>
        <p:txBody>
          <a:bodyPr lIns="0" tIns="0" rIns="0" bIns="0" rtlCol="0" anchor="t">
            <a:spAutoFit/>
          </a:bodyPr>
          <a:lstStyle/>
          <a:p>
            <a:pPr algn="ctr">
              <a:lnSpc>
                <a:spcPts val="12880"/>
              </a:lnSpc>
            </a:pPr>
            <a:r>
              <a:rPr lang="en-US" sz="9200" dirty="0">
                <a:solidFill>
                  <a:srgbClr val="000000"/>
                </a:solidFill>
                <a:latin typeface="Canva Sans Bold"/>
              </a:rPr>
              <a:t>Zero Trust</a:t>
            </a:r>
          </a:p>
        </p:txBody>
      </p:sp>
      <p:sp>
        <p:nvSpPr>
          <p:cNvPr id="15" name="Freeform 15"/>
          <p:cNvSpPr/>
          <p:nvPr/>
        </p:nvSpPr>
        <p:spPr>
          <a:xfrm>
            <a:off x="242806" y="234370"/>
            <a:ext cx="1102945" cy="1102945"/>
          </a:xfrm>
          <a:custGeom>
            <a:avLst/>
            <a:gdLst/>
            <a:ahLst/>
            <a:cxnLst/>
            <a:rect l="l" t="t" r="r" b="b"/>
            <a:pathLst>
              <a:path w="1102945" h="1102945">
                <a:moveTo>
                  <a:pt x="0" y="0"/>
                </a:moveTo>
                <a:lnTo>
                  <a:pt x="1102945" y="0"/>
                </a:lnTo>
                <a:lnTo>
                  <a:pt x="1102945" y="1102946"/>
                </a:lnTo>
                <a:lnTo>
                  <a:pt x="0" y="110294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6" name="TextBox 16"/>
          <p:cNvSpPr txBox="1"/>
          <p:nvPr/>
        </p:nvSpPr>
        <p:spPr>
          <a:xfrm>
            <a:off x="1589104" y="443720"/>
            <a:ext cx="5817180" cy="571564"/>
          </a:xfrm>
          <a:prstGeom prst="rect">
            <a:avLst/>
          </a:prstGeom>
        </p:spPr>
        <p:txBody>
          <a:bodyPr lIns="0" tIns="0" rIns="0" bIns="0" rtlCol="0" anchor="t">
            <a:spAutoFit/>
          </a:bodyPr>
          <a:lstStyle/>
          <a:p>
            <a:pPr marL="0" lvl="0" indent="0" algn="l">
              <a:lnSpc>
                <a:spcPts val="4454"/>
              </a:lnSpc>
            </a:pPr>
            <a:r>
              <a:rPr lang="en-US" sz="3775">
                <a:solidFill>
                  <a:srgbClr val="004AAD"/>
                </a:solidFill>
                <a:latin typeface="TT Chocolates Bold"/>
              </a:rPr>
              <a:t>CYBERGUARD SOLUTIONS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FBF9"/>
        </a:solidFill>
        <a:effectLst/>
      </p:bgPr>
    </p:bg>
    <p:spTree>
      <p:nvGrpSpPr>
        <p:cNvPr id="1" name=""/>
        <p:cNvGrpSpPr/>
        <p:nvPr/>
      </p:nvGrpSpPr>
      <p:grpSpPr>
        <a:xfrm>
          <a:off x="0" y="0"/>
          <a:ext cx="0" cy="0"/>
          <a:chOff x="0" y="0"/>
          <a:chExt cx="0" cy="0"/>
        </a:xfrm>
      </p:grpSpPr>
      <p:grpSp>
        <p:nvGrpSpPr>
          <p:cNvPr id="2" name="Group 2"/>
          <p:cNvGrpSpPr/>
          <p:nvPr/>
        </p:nvGrpSpPr>
        <p:grpSpPr>
          <a:xfrm>
            <a:off x="7793263" y="4308317"/>
            <a:ext cx="9844358" cy="4728794"/>
            <a:chOff x="0" y="0"/>
            <a:chExt cx="2592753" cy="1245444"/>
          </a:xfrm>
        </p:grpSpPr>
        <p:sp>
          <p:nvSpPr>
            <p:cNvPr id="3" name="Freeform 3"/>
            <p:cNvSpPr/>
            <p:nvPr/>
          </p:nvSpPr>
          <p:spPr>
            <a:xfrm>
              <a:off x="0" y="0"/>
              <a:ext cx="2592753" cy="1245444"/>
            </a:xfrm>
            <a:custGeom>
              <a:avLst/>
              <a:gdLst/>
              <a:ahLst/>
              <a:cxnLst/>
              <a:rect l="l" t="t" r="r" b="b"/>
              <a:pathLst>
                <a:path w="2592753" h="1245444">
                  <a:moveTo>
                    <a:pt x="2592753" y="0"/>
                  </a:moveTo>
                  <a:lnTo>
                    <a:pt x="0" y="0"/>
                  </a:lnTo>
                  <a:lnTo>
                    <a:pt x="101600" y="622722"/>
                  </a:lnTo>
                  <a:lnTo>
                    <a:pt x="0" y="1245444"/>
                  </a:lnTo>
                  <a:lnTo>
                    <a:pt x="2592753" y="1245444"/>
                  </a:lnTo>
                  <a:lnTo>
                    <a:pt x="2491153" y="622722"/>
                  </a:lnTo>
                  <a:lnTo>
                    <a:pt x="2592753" y="0"/>
                  </a:lnTo>
                  <a:close/>
                </a:path>
              </a:pathLst>
            </a:custGeom>
            <a:solidFill>
              <a:srgbClr val="004AAD"/>
            </a:solidFill>
          </p:spPr>
        </p:sp>
        <p:sp>
          <p:nvSpPr>
            <p:cNvPr id="4" name="TextBox 4"/>
            <p:cNvSpPr txBox="1"/>
            <p:nvPr/>
          </p:nvSpPr>
          <p:spPr>
            <a:xfrm>
              <a:off x="88900" y="-76200"/>
              <a:ext cx="2414953" cy="1321644"/>
            </a:xfrm>
            <a:prstGeom prst="rect">
              <a:avLst/>
            </a:prstGeom>
          </p:spPr>
          <p:txBody>
            <a:bodyPr lIns="50800" tIns="50800" rIns="50800" bIns="50800" rtlCol="0" anchor="ctr"/>
            <a:lstStyle/>
            <a:p>
              <a:pPr algn="ctr">
                <a:lnSpc>
                  <a:spcPts val="5039"/>
                </a:lnSpc>
              </a:pPr>
              <a:r>
                <a:rPr lang="en-US" sz="3599" dirty="0">
                  <a:solidFill>
                    <a:srgbClr val="FFFFFF"/>
                  </a:solidFill>
                  <a:latin typeface="TT Chocolates"/>
                </a:rPr>
                <a:t>A structured change management process ensures that changes to </a:t>
              </a:r>
              <a:r>
                <a:rPr lang="en-US" sz="3599" dirty="0" err="1">
                  <a:solidFill>
                    <a:srgbClr val="FFFFFF"/>
                  </a:solidFill>
                  <a:latin typeface="TT Chocolates"/>
                </a:rPr>
                <a:t>MedSecure</a:t>
              </a:r>
              <a:r>
                <a:rPr lang="en-US" sz="3599" dirty="0">
                  <a:solidFill>
                    <a:srgbClr val="FFFFFF"/>
                  </a:solidFill>
                  <a:latin typeface="TT Chocolates"/>
                </a:rPr>
                <a:t> Health Systems' IT environment are handled systematically and securely, minimizing disruptions to healthcare operations and maintaining the integrity of patient data.</a:t>
              </a:r>
            </a:p>
          </p:txBody>
        </p:sp>
      </p:grpSp>
      <p:sp>
        <p:nvSpPr>
          <p:cNvPr id="5" name="TextBox 5"/>
          <p:cNvSpPr txBox="1"/>
          <p:nvPr/>
        </p:nvSpPr>
        <p:spPr>
          <a:xfrm>
            <a:off x="7671329" y="1382999"/>
            <a:ext cx="10088227" cy="2604513"/>
          </a:xfrm>
          <a:prstGeom prst="rect">
            <a:avLst/>
          </a:prstGeom>
        </p:spPr>
        <p:txBody>
          <a:bodyPr lIns="0" tIns="0" rIns="0" bIns="0" rtlCol="0" anchor="t">
            <a:spAutoFit/>
          </a:bodyPr>
          <a:lstStyle/>
          <a:p>
            <a:pPr algn="l">
              <a:lnSpc>
                <a:spcPts val="10332"/>
              </a:lnSpc>
            </a:pPr>
            <a:r>
              <a:rPr lang="en-US" sz="8200" dirty="0">
                <a:solidFill>
                  <a:srgbClr val="000000"/>
                </a:solidFill>
                <a:latin typeface="TT Chocolates Bold"/>
              </a:rPr>
              <a:t>Change Management Process:</a:t>
            </a:r>
          </a:p>
        </p:txBody>
      </p:sp>
      <p:sp>
        <p:nvSpPr>
          <p:cNvPr id="6" name="Freeform 6"/>
          <p:cNvSpPr/>
          <p:nvPr/>
        </p:nvSpPr>
        <p:spPr>
          <a:xfrm rot="4789748">
            <a:off x="-2421061" y="1733134"/>
            <a:ext cx="13513981" cy="6820733"/>
          </a:xfrm>
          <a:custGeom>
            <a:avLst/>
            <a:gdLst/>
            <a:ahLst/>
            <a:cxnLst/>
            <a:rect l="l" t="t" r="r" b="b"/>
            <a:pathLst>
              <a:path w="13513981" h="6820733">
                <a:moveTo>
                  <a:pt x="0" y="0"/>
                </a:moveTo>
                <a:lnTo>
                  <a:pt x="13513980" y="0"/>
                </a:lnTo>
                <a:lnTo>
                  <a:pt x="13513980" y="6820732"/>
                </a:lnTo>
                <a:lnTo>
                  <a:pt x="0" y="6820732"/>
                </a:lnTo>
                <a:lnTo>
                  <a:pt x="0" y="0"/>
                </a:lnTo>
                <a:close/>
              </a:path>
            </a:pathLst>
          </a:custGeom>
          <a:blipFill>
            <a:blip r:embed="rId2"/>
            <a:stretch>
              <a:fillRect t="-14878" b="-33528"/>
            </a:stretch>
          </a:blipFill>
        </p:spPr>
      </p:sp>
      <p:sp>
        <p:nvSpPr>
          <p:cNvPr id="7" name="Freeform 7"/>
          <p:cNvSpPr/>
          <p:nvPr/>
        </p:nvSpPr>
        <p:spPr>
          <a:xfrm rot="-5989939">
            <a:off x="-1738962" y="6791625"/>
            <a:ext cx="4186406" cy="3059297"/>
          </a:xfrm>
          <a:custGeom>
            <a:avLst/>
            <a:gdLst/>
            <a:ahLst/>
            <a:cxnLst/>
            <a:rect l="l" t="t" r="r" b="b"/>
            <a:pathLst>
              <a:path w="4186406" h="3059297">
                <a:moveTo>
                  <a:pt x="0" y="0"/>
                </a:moveTo>
                <a:lnTo>
                  <a:pt x="4186406" y="0"/>
                </a:lnTo>
                <a:lnTo>
                  <a:pt x="4186406" y="3059297"/>
                </a:lnTo>
                <a:lnTo>
                  <a:pt x="0" y="3059297"/>
                </a:lnTo>
                <a:lnTo>
                  <a:pt x="0" y="0"/>
                </a:lnTo>
                <a:close/>
              </a:path>
            </a:pathLst>
          </a:custGeom>
          <a:blipFill>
            <a:blip r:embed="rId3"/>
            <a:stretch>
              <a:fillRect/>
            </a:stretch>
          </a:blipFill>
        </p:spPr>
      </p:sp>
      <p:sp>
        <p:nvSpPr>
          <p:cNvPr id="8" name="Freeform 8"/>
          <p:cNvSpPr/>
          <p:nvPr/>
        </p:nvSpPr>
        <p:spPr>
          <a:xfrm rot="-7300918">
            <a:off x="3914185" y="1005778"/>
            <a:ext cx="3645282" cy="2296761"/>
          </a:xfrm>
          <a:custGeom>
            <a:avLst/>
            <a:gdLst/>
            <a:ahLst/>
            <a:cxnLst/>
            <a:rect l="l" t="t" r="r" b="b"/>
            <a:pathLst>
              <a:path w="3645282" h="2296761">
                <a:moveTo>
                  <a:pt x="0" y="0"/>
                </a:moveTo>
                <a:lnTo>
                  <a:pt x="3645282" y="0"/>
                </a:lnTo>
                <a:lnTo>
                  <a:pt x="3645282" y="2296761"/>
                </a:lnTo>
                <a:lnTo>
                  <a:pt x="0" y="2296761"/>
                </a:lnTo>
                <a:lnTo>
                  <a:pt x="0" y="0"/>
                </a:lnTo>
                <a:close/>
              </a:path>
            </a:pathLst>
          </a:custGeom>
          <a:blipFill>
            <a:blip r:embed="rId4"/>
            <a:stretch>
              <a:fillRect/>
            </a:stretch>
          </a:blipFill>
        </p:spPr>
      </p:sp>
      <p:sp>
        <p:nvSpPr>
          <p:cNvPr id="9" name="TextBox 9"/>
          <p:cNvSpPr txBox="1"/>
          <p:nvPr/>
        </p:nvSpPr>
        <p:spPr>
          <a:xfrm>
            <a:off x="1589104" y="443720"/>
            <a:ext cx="5817180" cy="571564"/>
          </a:xfrm>
          <a:prstGeom prst="rect">
            <a:avLst/>
          </a:prstGeom>
        </p:spPr>
        <p:txBody>
          <a:bodyPr lIns="0" tIns="0" rIns="0" bIns="0" rtlCol="0" anchor="t">
            <a:spAutoFit/>
          </a:bodyPr>
          <a:lstStyle/>
          <a:p>
            <a:pPr marL="0" lvl="0" indent="0" algn="l">
              <a:lnSpc>
                <a:spcPts val="4454"/>
              </a:lnSpc>
            </a:pPr>
            <a:r>
              <a:rPr lang="en-US" sz="3775">
                <a:solidFill>
                  <a:srgbClr val="004AAD"/>
                </a:solidFill>
                <a:latin typeface="TT Chocolates Bold"/>
              </a:rPr>
              <a:t>CYBERGUARD SOLUTIONS</a:t>
            </a:r>
          </a:p>
        </p:txBody>
      </p:sp>
      <p:sp>
        <p:nvSpPr>
          <p:cNvPr id="10" name="Freeform 10"/>
          <p:cNvSpPr/>
          <p:nvPr/>
        </p:nvSpPr>
        <p:spPr>
          <a:xfrm>
            <a:off x="242806" y="234370"/>
            <a:ext cx="1102945" cy="1102945"/>
          </a:xfrm>
          <a:custGeom>
            <a:avLst/>
            <a:gdLst/>
            <a:ahLst/>
            <a:cxnLst/>
            <a:rect l="l" t="t" r="r" b="b"/>
            <a:pathLst>
              <a:path w="1102945" h="1102945">
                <a:moveTo>
                  <a:pt x="0" y="0"/>
                </a:moveTo>
                <a:lnTo>
                  <a:pt x="1102945" y="0"/>
                </a:lnTo>
                <a:lnTo>
                  <a:pt x="1102945" y="1102946"/>
                </a:lnTo>
                <a:lnTo>
                  <a:pt x="0" y="110294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78915" y="1359151"/>
            <a:ext cx="21045830" cy="2036149"/>
            <a:chOff x="0" y="0"/>
            <a:chExt cx="5542935" cy="536270"/>
          </a:xfrm>
        </p:grpSpPr>
        <p:sp>
          <p:nvSpPr>
            <p:cNvPr id="3" name="Freeform 3"/>
            <p:cNvSpPr/>
            <p:nvPr/>
          </p:nvSpPr>
          <p:spPr>
            <a:xfrm>
              <a:off x="0" y="0"/>
              <a:ext cx="5542935" cy="536270"/>
            </a:xfrm>
            <a:custGeom>
              <a:avLst/>
              <a:gdLst/>
              <a:ahLst/>
              <a:cxnLst/>
              <a:rect l="l" t="t" r="r" b="b"/>
              <a:pathLst>
                <a:path w="5542935" h="536270">
                  <a:moveTo>
                    <a:pt x="0" y="0"/>
                  </a:moveTo>
                  <a:lnTo>
                    <a:pt x="5542935" y="0"/>
                  </a:lnTo>
                  <a:lnTo>
                    <a:pt x="5542935" y="536270"/>
                  </a:lnTo>
                  <a:lnTo>
                    <a:pt x="0" y="536270"/>
                  </a:lnTo>
                  <a:close/>
                </a:path>
              </a:pathLst>
            </a:custGeom>
            <a:solidFill>
              <a:srgbClr val="231076"/>
            </a:solidFill>
          </p:spPr>
        </p:sp>
        <p:sp>
          <p:nvSpPr>
            <p:cNvPr id="4" name="TextBox 4"/>
            <p:cNvSpPr txBox="1"/>
            <p:nvPr/>
          </p:nvSpPr>
          <p:spPr>
            <a:xfrm>
              <a:off x="0" y="-38100"/>
              <a:ext cx="5542935" cy="574370"/>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1040270" y="6044112"/>
            <a:ext cx="679615" cy="1398854"/>
          </a:xfrm>
          <a:prstGeom prst="rect">
            <a:avLst/>
          </a:prstGeom>
        </p:spPr>
        <p:txBody>
          <a:bodyPr lIns="0" tIns="0" rIns="0" bIns="0" rtlCol="0" anchor="t">
            <a:spAutoFit/>
          </a:bodyPr>
          <a:lstStyle/>
          <a:p>
            <a:pPr algn="r">
              <a:lnSpc>
                <a:spcPts val="11809"/>
              </a:lnSpc>
            </a:pPr>
            <a:r>
              <a:rPr lang="en-US" sz="6946" dirty="0">
                <a:solidFill>
                  <a:srgbClr val="000000"/>
                </a:solidFill>
                <a:latin typeface="TT Chocolates Bold"/>
              </a:rPr>
              <a:t>2</a:t>
            </a:r>
          </a:p>
        </p:txBody>
      </p:sp>
      <p:sp>
        <p:nvSpPr>
          <p:cNvPr id="6" name="TextBox 6"/>
          <p:cNvSpPr txBox="1"/>
          <p:nvPr/>
        </p:nvSpPr>
        <p:spPr>
          <a:xfrm>
            <a:off x="424490" y="7699102"/>
            <a:ext cx="8596103" cy="2221783"/>
          </a:xfrm>
          <a:prstGeom prst="rect">
            <a:avLst/>
          </a:prstGeom>
        </p:spPr>
        <p:txBody>
          <a:bodyPr lIns="0" tIns="0" rIns="0" bIns="0" rtlCol="0" anchor="t">
            <a:spAutoFit/>
          </a:bodyPr>
          <a:lstStyle/>
          <a:p>
            <a:pPr marL="0" lvl="0" indent="0" algn="l">
              <a:lnSpc>
                <a:spcPts val="3539"/>
              </a:lnSpc>
              <a:spcBef>
                <a:spcPct val="0"/>
              </a:spcBef>
            </a:pPr>
            <a:r>
              <a:rPr lang="en-US" sz="2528" dirty="0">
                <a:solidFill>
                  <a:srgbClr val="000000"/>
                </a:solidFill>
                <a:latin typeface="Canva Sans"/>
              </a:rPr>
              <a:t>Each change request is assessed for potential risks and impacts on security, patient data, and system functionality. This evaluation is followed by formal approval from relevant stakeholders or a change management committee.</a:t>
            </a:r>
          </a:p>
        </p:txBody>
      </p:sp>
      <p:sp>
        <p:nvSpPr>
          <p:cNvPr id="7" name="TextBox 7"/>
          <p:cNvSpPr txBox="1"/>
          <p:nvPr/>
        </p:nvSpPr>
        <p:spPr>
          <a:xfrm>
            <a:off x="1040887" y="1659675"/>
            <a:ext cx="16218413" cy="1651635"/>
          </a:xfrm>
          <a:prstGeom prst="rect">
            <a:avLst/>
          </a:prstGeom>
        </p:spPr>
        <p:txBody>
          <a:bodyPr lIns="0" tIns="0" rIns="0" bIns="0" rtlCol="0" anchor="t">
            <a:spAutoFit/>
          </a:bodyPr>
          <a:lstStyle/>
          <a:p>
            <a:pPr algn="ctr">
              <a:lnSpc>
                <a:spcPts val="13439"/>
              </a:lnSpc>
            </a:pPr>
            <a:r>
              <a:rPr lang="en-US" sz="9600" dirty="0">
                <a:solidFill>
                  <a:srgbClr val="004AAD"/>
                </a:solidFill>
                <a:latin typeface="TT Chocolates Bold"/>
              </a:rPr>
              <a:t>Proposed Process:</a:t>
            </a:r>
          </a:p>
        </p:txBody>
      </p:sp>
      <p:sp>
        <p:nvSpPr>
          <p:cNvPr id="8" name="TextBox 8"/>
          <p:cNvSpPr txBox="1"/>
          <p:nvPr/>
        </p:nvSpPr>
        <p:spPr>
          <a:xfrm>
            <a:off x="965488" y="3103542"/>
            <a:ext cx="829179" cy="1697914"/>
          </a:xfrm>
          <a:prstGeom prst="rect">
            <a:avLst/>
          </a:prstGeom>
        </p:spPr>
        <p:txBody>
          <a:bodyPr lIns="0" tIns="0" rIns="0" bIns="0" rtlCol="0" anchor="t">
            <a:spAutoFit/>
          </a:bodyPr>
          <a:lstStyle/>
          <a:p>
            <a:pPr algn="r">
              <a:lnSpc>
                <a:spcPts val="14408"/>
              </a:lnSpc>
            </a:pPr>
            <a:r>
              <a:rPr lang="en-US" sz="8475" dirty="0">
                <a:solidFill>
                  <a:srgbClr val="000000"/>
                </a:solidFill>
                <a:latin typeface="TT Chocolates Bold"/>
              </a:rPr>
              <a:t>1</a:t>
            </a:r>
          </a:p>
        </p:txBody>
      </p:sp>
      <p:sp>
        <p:nvSpPr>
          <p:cNvPr id="9" name="TextBox 9"/>
          <p:cNvSpPr txBox="1"/>
          <p:nvPr/>
        </p:nvSpPr>
        <p:spPr>
          <a:xfrm>
            <a:off x="9679196" y="6216502"/>
            <a:ext cx="819427" cy="1673236"/>
          </a:xfrm>
          <a:prstGeom prst="rect">
            <a:avLst/>
          </a:prstGeom>
        </p:spPr>
        <p:txBody>
          <a:bodyPr lIns="0" tIns="0" rIns="0" bIns="0" rtlCol="0" anchor="t">
            <a:spAutoFit/>
          </a:bodyPr>
          <a:lstStyle/>
          <a:p>
            <a:pPr algn="r">
              <a:lnSpc>
                <a:spcPts val="14239"/>
              </a:lnSpc>
            </a:pPr>
            <a:r>
              <a:rPr lang="en-US" sz="8376" dirty="0">
                <a:solidFill>
                  <a:srgbClr val="000000"/>
                </a:solidFill>
                <a:latin typeface="TT Chocolates Bold"/>
              </a:rPr>
              <a:t>4</a:t>
            </a:r>
          </a:p>
        </p:txBody>
      </p:sp>
      <p:sp>
        <p:nvSpPr>
          <p:cNvPr id="10" name="TextBox 10"/>
          <p:cNvSpPr txBox="1"/>
          <p:nvPr/>
        </p:nvSpPr>
        <p:spPr>
          <a:xfrm>
            <a:off x="10542826" y="7699102"/>
            <a:ext cx="7471759" cy="2221783"/>
          </a:xfrm>
          <a:prstGeom prst="rect">
            <a:avLst/>
          </a:prstGeom>
        </p:spPr>
        <p:txBody>
          <a:bodyPr lIns="0" tIns="0" rIns="0" bIns="0" rtlCol="0" anchor="t">
            <a:spAutoFit/>
          </a:bodyPr>
          <a:lstStyle/>
          <a:p>
            <a:pPr marL="0" lvl="0" indent="0" algn="l">
              <a:lnSpc>
                <a:spcPts val="3539"/>
              </a:lnSpc>
              <a:spcBef>
                <a:spcPct val="0"/>
              </a:spcBef>
            </a:pPr>
            <a:r>
              <a:rPr lang="en-US" sz="2528" dirty="0">
                <a:solidFill>
                  <a:srgbClr val="000000"/>
                </a:solidFill>
                <a:latin typeface="Canva Sans"/>
              </a:rPr>
              <a:t>All changes are documented, including steps taken during implementation and test results. This documentation is updated in the change log and communicated to all relevant parties to ensure transparency and readiness.</a:t>
            </a:r>
          </a:p>
        </p:txBody>
      </p:sp>
      <p:sp>
        <p:nvSpPr>
          <p:cNvPr id="11" name="TextBox 11"/>
          <p:cNvSpPr txBox="1"/>
          <p:nvPr/>
        </p:nvSpPr>
        <p:spPr>
          <a:xfrm>
            <a:off x="9723400" y="3151601"/>
            <a:ext cx="731019" cy="1497772"/>
          </a:xfrm>
          <a:prstGeom prst="rect">
            <a:avLst/>
          </a:prstGeom>
        </p:spPr>
        <p:txBody>
          <a:bodyPr lIns="0" tIns="0" rIns="0" bIns="0" rtlCol="0" anchor="t">
            <a:spAutoFit/>
          </a:bodyPr>
          <a:lstStyle/>
          <a:p>
            <a:pPr algn="r">
              <a:lnSpc>
                <a:spcPts val="12703"/>
              </a:lnSpc>
            </a:pPr>
            <a:r>
              <a:rPr lang="en-US" sz="7472" dirty="0">
                <a:solidFill>
                  <a:srgbClr val="000000"/>
                </a:solidFill>
                <a:latin typeface="TT Chocolates Bold"/>
              </a:rPr>
              <a:t>3</a:t>
            </a:r>
          </a:p>
        </p:txBody>
      </p:sp>
      <p:sp>
        <p:nvSpPr>
          <p:cNvPr id="12" name="TextBox 12"/>
          <p:cNvSpPr txBox="1"/>
          <p:nvPr/>
        </p:nvSpPr>
        <p:spPr>
          <a:xfrm>
            <a:off x="10780951" y="4245531"/>
            <a:ext cx="6341529" cy="2669458"/>
          </a:xfrm>
          <a:prstGeom prst="rect">
            <a:avLst/>
          </a:prstGeom>
        </p:spPr>
        <p:txBody>
          <a:bodyPr lIns="0" tIns="0" rIns="0" bIns="0" rtlCol="0" anchor="t">
            <a:spAutoFit/>
          </a:bodyPr>
          <a:lstStyle/>
          <a:p>
            <a:pPr marL="0" lvl="0" indent="0" algn="l">
              <a:lnSpc>
                <a:spcPts val="3539"/>
              </a:lnSpc>
              <a:spcBef>
                <a:spcPct val="0"/>
              </a:spcBef>
            </a:pPr>
            <a:r>
              <a:rPr lang="en-US" sz="2528" dirty="0">
                <a:solidFill>
                  <a:srgbClr val="000000"/>
                </a:solidFill>
                <a:latin typeface="Canva Sans"/>
              </a:rPr>
              <a:t>Approved changes are implemented in a controlled environment. Thorough testing is conducted to ensure the change does not introduce new vulnerabilities or disrupt existing functionalities.</a:t>
            </a:r>
          </a:p>
        </p:txBody>
      </p:sp>
      <p:sp>
        <p:nvSpPr>
          <p:cNvPr id="13" name="Freeform 13"/>
          <p:cNvSpPr/>
          <p:nvPr/>
        </p:nvSpPr>
        <p:spPr>
          <a:xfrm>
            <a:off x="242806" y="234370"/>
            <a:ext cx="1102945" cy="1102945"/>
          </a:xfrm>
          <a:custGeom>
            <a:avLst/>
            <a:gdLst/>
            <a:ahLst/>
            <a:cxnLst/>
            <a:rect l="l" t="t" r="r" b="b"/>
            <a:pathLst>
              <a:path w="1102945" h="1102945">
                <a:moveTo>
                  <a:pt x="0" y="0"/>
                </a:moveTo>
                <a:lnTo>
                  <a:pt x="1102945" y="0"/>
                </a:lnTo>
                <a:lnTo>
                  <a:pt x="1102945" y="1102946"/>
                </a:lnTo>
                <a:lnTo>
                  <a:pt x="0" y="110294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4" name="TextBox 14"/>
          <p:cNvSpPr txBox="1"/>
          <p:nvPr/>
        </p:nvSpPr>
        <p:spPr>
          <a:xfrm>
            <a:off x="1589104" y="443720"/>
            <a:ext cx="5817180" cy="571564"/>
          </a:xfrm>
          <a:prstGeom prst="rect">
            <a:avLst/>
          </a:prstGeom>
        </p:spPr>
        <p:txBody>
          <a:bodyPr lIns="0" tIns="0" rIns="0" bIns="0" rtlCol="0" anchor="t">
            <a:spAutoFit/>
          </a:bodyPr>
          <a:lstStyle/>
          <a:p>
            <a:pPr marL="0" lvl="0" indent="0" algn="l">
              <a:lnSpc>
                <a:spcPts val="4454"/>
              </a:lnSpc>
            </a:pPr>
            <a:r>
              <a:rPr lang="en-US" sz="3775">
                <a:solidFill>
                  <a:srgbClr val="004AAD"/>
                </a:solidFill>
                <a:latin typeface="TT Chocolates Bold"/>
              </a:rPr>
              <a:t>CYBERGUARD SOLUTIONS</a:t>
            </a:r>
          </a:p>
        </p:txBody>
      </p:sp>
      <p:sp>
        <p:nvSpPr>
          <p:cNvPr id="15" name="TextBox 15"/>
          <p:cNvSpPr txBox="1"/>
          <p:nvPr/>
        </p:nvSpPr>
        <p:spPr>
          <a:xfrm>
            <a:off x="2038798" y="3871537"/>
            <a:ext cx="6648002" cy="538609"/>
          </a:xfrm>
          <a:prstGeom prst="rect">
            <a:avLst/>
          </a:prstGeom>
        </p:spPr>
        <p:txBody>
          <a:bodyPr wrap="square" lIns="0" tIns="0" rIns="0" bIns="0" rtlCol="0" anchor="t">
            <a:spAutoFit/>
          </a:bodyPr>
          <a:lstStyle/>
          <a:p>
            <a:pPr algn="ctr">
              <a:lnSpc>
                <a:spcPts val="4200"/>
              </a:lnSpc>
            </a:pPr>
            <a:r>
              <a:rPr lang="en-US" sz="3000" dirty="0">
                <a:solidFill>
                  <a:srgbClr val="000000"/>
                </a:solidFill>
                <a:latin typeface="Canva Sans Bold"/>
              </a:rPr>
              <a:t>Change Request Submission:</a:t>
            </a:r>
          </a:p>
        </p:txBody>
      </p:sp>
      <p:sp>
        <p:nvSpPr>
          <p:cNvPr id="16" name="TextBox 16"/>
          <p:cNvSpPr txBox="1"/>
          <p:nvPr/>
        </p:nvSpPr>
        <p:spPr>
          <a:xfrm>
            <a:off x="89999" y="4980306"/>
            <a:ext cx="9259896" cy="1362710"/>
          </a:xfrm>
          <a:prstGeom prst="rect">
            <a:avLst/>
          </a:prstGeom>
        </p:spPr>
        <p:txBody>
          <a:bodyPr lIns="0" tIns="0" rIns="0" bIns="0" rtlCol="0" anchor="t">
            <a:spAutoFit/>
          </a:bodyPr>
          <a:lstStyle/>
          <a:p>
            <a:pPr algn="ctr">
              <a:lnSpc>
                <a:spcPts val="3640"/>
              </a:lnSpc>
            </a:pPr>
            <a:r>
              <a:rPr lang="en-US" sz="2600" dirty="0">
                <a:solidFill>
                  <a:srgbClr val="000000"/>
                </a:solidFill>
                <a:latin typeface="Canva Sans"/>
              </a:rPr>
              <a:t>Detailed request forms are filled out by staff members proposing changes, ensuring all necessary information and justification for the change are documented.</a:t>
            </a:r>
          </a:p>
        </p:txBody>
      </p:sp>
      <p:sp>
        <p:nvSpPr>
          <p:cNvPr id="17" name="TextBox 17"/>
          <p:cNvSpPr txBox="1"/>
          <p:nvPr/>
        </p:nvSpPr>
        <p:spPr>
          <a:xfrm>
            <a:off x="2038798" y="6696563"/>
            <a:ext cx="4689872" cy="514349"/>
          </a:xfrm>
          <a:prstGeom prst="rect">
            <a:avLst/>
          </a:prstGeom>
        </p:spPr>
        <p:txBody>
          <a:bodyPr lIns="0" tIns="0" rIns="0" bIns="0" rtlCol="0" anchor="t">
            <a:spAutoFit/>
          </a:bodyPr>
          <a:lstStyle/>
          <a:p>
            <a:pPr algn="ctr">
              <a:lnSpc>
                <a:spcPts val="4200"/>
              </a:lnSpc>
            </a:pPr>
            <a:r>
              <a:rPr lang="en-US" sz="3000" dirty="0">
                <a:solidFill>
                  <a:srgbClr val="000000"/>
                </a:solidFill>
                <a:latin typeface="Canva Sans Bold"/>
              </a:rPr>
              <a:t>Evaluation and Approval:</a:t>
            </a:r>
          </a:p>
        </p:txBody>
      </p:sp>
      <p:sp>
        <p:nvSpPr>
          <p:cNvPr id="18" name="TextBox 18"/>
          <p:cNvSpPr txBox="1"/>
          <p:nvPr/>
        </p:nvSpPr>
        <p:spPr>
          <a:xfrm>
            <a:off x="10634572" y="3669251"/>
            <a:ext cx="5358259" cy="514349"/>
          </a:xfrm>
          <a:prstGeom prst="rect">
            <a:avLst/>
          </a:prstGeom>
        </p:spPr>
        <p:txBody>
          <a:bodyPr lIns="0" tIns="0" rIns="0" bIns="0" rtlCol="0" anchor="t">
            <a:spAutoFit/>
          </a:bodyPr>
          <a:lstStyle/>
          <a:p>
            <a:pPr algn="ctr">
              <a:lnSpc>
                <a:spcPts val="4200"/>
              </a:lnSpc>
            </a:pPr>
            <a:r>
              <a:rPr lang="en-US" sz="3000" dirty="0">
                <a:solidFill>
                  <a:srgbClr val="000000"/>
                </a:solidFill>
                <a:latin typeface="Canva Sans Bold"/>
              </a:rPr>
              <a:t>Implementation and Testing:</a:t>
            </a:r>
          </a:p>
        </p:txBody>
      </p:sp>
      <p:sp>
        <p:nvSpPr>
          <p:cNvPr id="19" name="TextBox 19"/>
          <p:cNvSpPr txBox="1"/>
          <p:nvPr/>
        </p:nvSpPr>
        <p:spPr>
          <a:xfrm>
            <a:off x="10542826" y="6967396"/>
            <a:ext cx="6888807" cy="514349"/>
          </a:xfrm>
          <a:prstGeom prst="rect">
            <a:avLst/>
          </a:prstGeom>
        </p:spPr>
        <p:txBody>
          <a:bodyPr lIns="0" tIns="0" rIns="0" bIns="0" rtlCol="0" anchor="t">
            <a:spAutoFit/>
          </a:bodyPr>
          <a:lstStyle/>
          <a:p>
            <a:pPr algn="ctr">
              <a:lnSpc>
                <a:spcPts val="4200"/>
              </a:lnSpc>
            </a:pPr>
            <a:r>
              <a:rPr lang="en-US" sz="3000" dirty="0">
                <a:solidFill>
                  <a:srgbClr val="000000"/>
                </a:solidFill>
                <a:latin typeface="Canva Sans Bold"/>
              </a:rPr>
              <a:t>Documentation and Communication:</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ppt_x"/>
                                          </p:val>
                                        </p:tav>
                                        <p:tav tm="100000">
                                          <p:val>
                                            <p:strVal val="#ppt_x"/>
                                          </p:val>
                                        </p:tav>
                                      </p:tavLst>
                                    </p:anim>
                                    <p:anim calcmode="lin" valueType="num">
                                      <p:cBhvr additive="base">
                                        <p:cTn id="5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additive="base">
                                        <p:cTn id="69" dur="500" fill="hold"/>
                                        <p:tgtEl>
                                          <p:spTgt spid="19"/>
                                        </p:tgtEl>
                                        <p:attrNameLst>
                                          <p:attrName>ppt_x</p:attrName>
                                        </p:attrNameLst>
                                      </p:cBhvr>
                                      <p:tavLst>
                                        <p:tav tm="0">
                                          <p:val>
                                            <p:strVal val="#ppt_x"/>
                                          </p:val>
                                        </p:tav>
                                        <p:tav tm="100000">
                                          <p:val>
                                            <p:strVal val="#ppt_x"/>
                                          </p:val>
                                        </p:tav>
                                      </p:tavLst>
                                    </p:anim>
                                    <p:anim calcmode="lin" valueType="num">
                                      <p:cBhvr additive="base">
                                        <p:cTn id="7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fade">
                                      <p:cBhvr>
                                        <p:cTn id="75" dur="1000"/>
                                        <p:tgtEl>
                                          <p:spTgt spid="10"/>
                                        </p:tgtEl>
                                      </p:cBhvr>
                                    </p:animEffect>
                                    <p:anim calcmode="lin" valueType="num">
                                      <p:cBhvr>
                                        <p:cTn id="76" dur="1000" fill="hold"/>
                                        <p:tgtEl>
                                          <p:spTgt spid="10"/>
                                        </p:tgtEl>
                                        <p:attrNameLst>
                                          <p:attrName>ppt_x</p:attrName>
                                        </p:attrNameLst>
                                      </p:cBhvr>
                                      <p:tavLst>
                                        <p:tav tm="0">
                                          <p:val>
                                            <p:strVal val="#ppt_x"/>
                                          </p:val>
                                        </p:tav>
                                        <p:tav tm="100000">
                                          <p:val>
                                            <p:strVal val="#ppt_x"/>
                                          </p:val>
                                        </p:tav>
                                      </p:tavLst>
                                    </p:anim>
                                    <p:anim calcmode="lin" valueType="num">
                                      <p:cBhvr>
                                        <p:cTn id="7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5" grpId="0"/>
      <p:bldP spid="16" grpId="0"/>
      <p:bldP spid="17"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TotalTime>
  <Words>1123</Words>
  <Application>Microsoft Office PowerPoint</Application>
  <PresentationFormat>Custom</PresentationFormat>
  <Paragraphs>102</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TT Chocolates</vt:lpstr>
      <vt:lpstr>Anton</vt:lpstr>
      <vt:lpstr>Calibri</vt:lpstr>
      <vt:lpstr>Canva Sans Bold</vt:lpstr>
      <vt:lpstr>Canva Sans</vt:lpstr>
      <vt:lpstr>Arial</vt:lpstr>
      <vt:lpstr>TT Chocolates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Studio Shodwe</dc:title>
  <dc:creator>Emmy</dc:creator>
  <cp:lastModifiedBy>PC</cp:lastModifiedBy>
  <cp:revision>6</cp:revision>
  <dcterms:created xsi:type="dcterms:W3CDTF">2006-08-16T00:00:00Z</dcterms:created>
  <dcterms:modified xsi:type="dcterms:W3CDTF">2024-06-18T09:11:29Z</dcterms:modified>
  <dc:identifier>DAGIRz3Uc1U</dc:identifier>
</cp:coreProperties>
</file>